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8" r:id="rId3"/>
    <p:sldId id="279" r:id="rId4"/>
    <p:sldId id="257" r:id="rId5"/>
    <p:sldId id="259" r:id="rId6"/>
    <p:sldId id="280" r:id="rId7"/>
    <p:sldId id="258" r:id="rId8"/>
    <p:sldId id="260" r:id="rId9"/>
    <p:sldId id="261" r:id="rId10"/>
    <p:sldId id="262" r:id="rId11"/>
    <p:sldId id="263" r:id="rId12"/>
    <p:sldId id="264" r:id="rId13"/>
    <p:sldId id="268" r:id="rId14"/>
    <p:sldId id="267" r:id="rId15"/>
    <p:sldId id="281" r:id="rId16"/>
    <p:sldId id="266" r:id="rId17"/>
    <p:sldId id="265" r:id="rId18"/>
    <p:sldId id="269" r:id="rId19"/>
    <p:sldId id="270" r:id="rId20"/>
    <p:sldId id="282" r:id="rId21"/>
    <p:sldId id="271" r:id="rId22"/>
    <p:sldId id="272" r:id="rId23"/>
    <p:sldId id="283" r:id="rId24"/>
    <p:sldId id="274" r:id="rId25"/>
    <p:sldId id="276" r:id="rId26"/>
  </p:sldIdLst>
  <p:sldSz cx="9144000" cy="6858000" type="screen4x3"/>
  <p:notesSz cx="7099300" cy="102346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546" autoAdjust="0"/>
    <p:restoredTop sz="94653" autoAdjust="0"/>
  </p:normalViewPr>
  <p:slideViewPr>
    <p:cSldViewPr>
      <p:cViewPr varScale="1">
        <p:scale>
          <a:sx n="88" d="100"/>
          <a:sy n="88" d="100"/>
        </p:scale>
        <p:origin x="-1662" y="-96"/>
      </p:cViewPr>
      <p:guideLst>
        <p:guide orient="horz" pos="21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762" y="-78"/>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ru-RU"/>
          </a:p>
        </p:txBody>
      </p:sp>
      <p:sp>
        <p:nvSpPr>
          <p:cNvPr id="3" name="Дата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956E7218-9FD3-48EB-BD8B-CBD24A6CC982}" type="datetimeFigureOut">
              <a:rPr lang="ru-RU"/>
              <a:pPr>
                <a:defRPr/>
              </a:pPr>
              <a:t>29.10.2014</a:t>
            </a:fld>
            <a:endParaRPr lang="ru-RU" dirty="0"/>
          </a:p>
        </p:txBody>
      </p:sp>
      <p:sp>
        <p:nvSpPr>
          <p:cNvPr id="4" name="Образ слайда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ru-RU" noProof="0" dirty="0" smtClean="0"/>
          </a:p>
        </p:txBody>
      </p:sp>
      <p:sp>
        <p:nvSpPr>
          <p:cNvPr id="5" name="Заметки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ru-RU"/>
          </a:p>
        </p:txBody>
      </p:sp>
      <p:sp>
        <p:nvSpPr>
          <p:cNvPr id="7" name="Номер слайда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0CA444D2-4969-4621-A8DA-73E04B6E6543}"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46E950EB-27DA-4490-B43E-A4AD1841E7CE}" type="slidenum">
              <a:rPr lang="ru-RU" smtClean="0"/>
              <a:pPr>
                <a:defRPr/>
              </a:pPr>
              <a:t>21</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A99C719-A469-47D9-9687-1175B99CF1BB}" type="datetimeFigureOut">
              <a:rPr lang="ru-RU"/>
              <a:pPr>
                <a:defRPr/>
              </a:pPr>
              <a:t>29.10.2014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73E4382-143C-48FD-B7EC-2AB9DB7FA278}"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2943C8B-61E6-499F-BD8A-FFD3F1150211}" type="datetimeFigureOut">
              <a:rPr lang="ru-RU"/>
              <a:pPr>
                <a:defRPr/>
              </a:pPr>
              <a:t>29.10.2014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4D6E757-EF25-4B30-B950-968AEF5F4212}"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1F26BD4-676A-4947-B6AA-7A124D3907CF}" type="datetimeFigureOut">
              <a:rPr lang="ru-RU"/>
              <a:pPr>
                <a:defRPr/>
              </a:pPr>
              <a:t>29.10.2014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7A8F6CC-4AC1-4339-A551-43A31E45703A}"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5A68FB2-2A7E-411C-A6D6-651D54F73D73}" type="datetimeFigureOut">
              <a:rPr lang="ru-RU"/>
              <a:pPr>
                <a:defRPr/>
              </a:pPr>
              <a:t>29.10.2014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3F896A-5517-437D-A6E3-6C3D5567C20A}"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A418DA8-625A-4F27-9EA8-689A9E828278}" type="datetimeFigureOut">
              <a:rPr lang="ru-RU"/>
              <a:pPr>
                <a:defRPr/>
              </a:pPr>
              <a:t>29.10.2014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EA632E6-A5C8-49A1-8328-51241A572FB9}"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08F349D-C933-4809-B124-2721F4720D41}" type="datetimeFigureOut">
              <a:rPr lang="ru-RU"/>
              <a:pPr>
                <a:defRPr/>
              </a:pPr>
              <a:t>29.10.2014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931BE83-01BE-4178-B5F5-B519E6A9DE9B}"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49EE8FE-FCBC-4682-8056-891EAC669915}" type="datetimeFigureOut">
              <a:rPr lang="ru-RU"/>
              <a:pPr>
                <a:defRPr/>
              </a:pPr>
              <a:t>29.10.2014</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240436E-5819-4550-B8FD-8B797E54A435}"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41A870C-7B53-45A7-8219-2BB5E752C007}" type="datetimeFigureOut">
              <a:rPr lang="ru-RU"/>
              <a:pPr>
                <a:defRPr/>
              </a:pPr>
              <a:t>29.10.2014</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757C88B-23AC-4585-906C-25C16B78AF5D}"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81A2AE8-A9C6-4381-8E7E-A13C1F2109C2}" type="datetimeFigureOut">
              <a:rPr lang="ru-RU"/>
              <a:pPr>
                <a:defRPr/>
              </a:pPr>
              <a:t>29.10.2014</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9BCC6F6-ECD1-4BE2-9BA0-D29BF6783C81}"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8FAF3A-5C9D-4728-9317-D27D7DF9A082}" type="datetimeFigureOut">
              <a:rPr lang="ru-RU"/>
              <a:pPr>
                <a:defRPr/>
              </a:pPr>
              <a:t>29.10.2014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418EC0B-18A6-4724-902F-E4C15D20D5E4}"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423407F-B991-44A4-86F1-BE402559AEE7}" type="datetimeFigureOut">
              <a:rPr lang="ru-RU"/>
              <a:pPr>
                <a:defRPr/>
              </a:pPr>
              <a:t>29.10.2014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DA3AE40-9CF1-47CC-BF08-34B2C2FFBDBA}"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3EC4DDD-07BF-4024-980D-2A3064C7715C}" type="datetimeFigureOut">
              <a:rPr lang="ru-RU"/>
              <a:pPr>
                <a:defRPr/>
              </a:pPr>
              <a:t>29.10.2014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246E10E-89F4-408E-9EF0-C5BD35A639CE}"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gif"/><Relationship Id="rId3" Type="http://schemas.openxmlformats.org/officeDocument/2006/relationships/image" Target="../media/image16.png"/><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gif"/><Relationship Id="rId15" Type="http://schemas.openxmlformats.org/officeDocument/2006/relationships/image" Target="../media/image27.gif"/><Relationship Id="rId10" Type="http://schemas.openxmlformats.org/officeDocument/2006/relationships/image" Target="../media/image22.gif"/><Relationship Id="rId4" Type="http://schemas.openxmlformats.org/officeDocument/2006/relationships/image" Target="../media/image4.png"/><Relationship Id="rId9" Type="http://schemas.openxmlformats.org/officeDocument/2006/relationships/image" Target="../media/image21.gif"/><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3" descr="Untitled-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266" name="Рисунок 3" descr="photo.jpg"/>
          <p:cNvPicPr>
            <a:picLocks noChangeAspect="1"/>
          </p:cNvPicPr>
          <p:nvPr/>
        </p:nvPicPr>
        <p:blipFill>
          <a:blip r:embed="rId3"/>
          <a:srcRect/>
          <a:stretch>
            <a:fillRect/>
          </a:stretch>
        </p:blipFill>
        <p:spPr bwMode="auto">
          <a:xfrm>
            <a:off x="1997075" y="3113088"/>
            <a:ext cx="5218113" cy="3387725"/>
          </a:xfrm>
          <a:prstGeom prst="rect">
            <a:avLst/>
          </a:prstGeom>
          <a:noFill/>
          <a:ln w="9525">
            <a:noFill/>
            <a:miter lim="800000"/>
            <a:headEnd/>
            <a:tailEnd/>
          </a:ln>
        </p:spPr>
      </p:pic>
      <p:sp>
        <p:nvSpPr>
          <p:cNvPr id="5" name="TextBox 4"/>
          <p:cNvSpPr txBox="1"/>
          <p:nvPr/>
        </p:nvSpPr>
        <p:spPr>
          <a:xfrm>
            <a:off x="249238" y="285750"/>
            <a:ext cx="8645525" cy="2678113"/>
          </a:xfrm>
          <a:prstGeom prst="rect">
            <a:avLst/>
          </a:prstGeom>
          <a:noFill/>
        </p:spPr>
        <p:txBody>
          <a:bodyPr>
            <a:spAutoFit/>
          </a:bodyPr>
          <a:lstStyle/>
          <a:p>
            <a:pPr>
              <a:defRPr/>
            </a:pPr>
            <a:r>
              <a:rPr lang="en-US" sz="1400" dirty="0">
                <a:latin typeface="+mj-lt"/>
              </a:rPr>
              <a:t>SCENAR</a:t>
            </a:r>
            <a:r>
              <a:rPr lang="ru-RU" sz="1400" dirty="0">
                <a:latin typeface="+mj-lt"/>
              </a:rPr>
              <a:t> </a:t>
            </a:r>
            <a:r>
              <a:rPr lang="ru-RU" sz="1400" dirty="0" err="1">
                <a:latin typeface="+mj-lt"/>
              </a:rPr>
              <a:t>can</a:t>
            </a:r>
            <a:r>
              <a:rPr lang="ru-RU" sz="1400" dirty="0">
                <a:latin typeface="+mj-lt"/>
              </a:rPr>
              <a:t> </a:t>
            </a:r>
            <a:r>
              <a:rPr lang="ru-RU" sz="1400" dirty="0" err="1">
                <a:latin typeface="+mj-lt"/>
              </a:rPr>
              <a:t>conduct</a:t>
            </a:r>
            <a:r>
              <a:rPr lang="ru-RU" sz="1400" dirty="0">
                <a:latin typeface="+mj-lt"/>
              </a:rPr>
              <a:t> </a:t>
            </a:r>
            <a:r>
              <a:rPr lang="ru-RU" sz="1400" dirty="0" err="1">
                <a:latin typeface="+mj-lt"/>
              </a:rPr>
              <a:t>a</a:t>
            </a:r>
            <a:r>
              <a:rPr lang="ru-RU" sz="1400" dirty="0">
                <a:latin typeface="+mj-lt"/>
              </a:rPr>
              <a:t> </a:t>
            </a:r>
            <a:r>
              <a:rPr lang="ru-RU" sz="1400" dirty="0" err="1">
                <a:latin typeface="+mj-lt"/>
              </a:rPr>
              <a:t>dialogue</a:t>
            </a:r>
            <a:r>
              <a:rPr lang="ru-RU" sz="1400" dirty="0">
                <a:latin typeface="+mj-lt"/>
              </a:rPr>
              <a:t> </a:t>
            </a:r>
            <a:r>
              <a:rPr lang="ru-RU" sz="1400" dirty="0" err="1">
                <a:latin typeface="+mj-lt"/>
              </a:rPr>
              <a:t>with</a:t>
            </a:r>
            <a:r>
              <a:rPr lang="ru-RU" sz="1400" dirty="0">
                <a:latin typeface="+mj-lt"/>
              </a:rPr>
              <a:t> </a:t>
            </a:r>
            <a:r>
              <a:rPr lang="ru-RU" sz="1400" dirty="0" err="1">
                <a:latin typeface="+mj-lt"/>
              </a:rPr>
              <a:t>the</a:t>
            </a:r>
            <a:r>
              <a:rPr lang="ru-RU" sz="1400" dirty="0">
                <a:latin typeface="+mj-lt"/>
              </a:rPr>
              <a:t> </a:t>
            </a:r>
            <a:r>
              <a:rPr lang="ru-RU" sz="1400" dirty="0" err="1">
                <a:latin typeface="+mj-lt"/>
              </a:rPr>
              <a:t>organism</a:t>
            </a:r>
            <a:r>
              <a:rPr lang="ru-RU" sz="1400" dirty="0">
                <a:latin typeface="+mj-lt"/>
              </a:rPr>
              <a:t> </a:t>
            </a:r>
            <a:r>
              <a:rPr lang="ru-RU" sz="1400" dirty="0" err="1">
                <a:latin typeface="+mj-lt"/>
              </a:rPr>
              <a:t>of</a:t>
            </a:r>
            <a:r>
              <a:rPr lang="ru-RU" sz="1400" dirty="0">
                <a:latin typeface="+mj-lt"/>
              </a:rPr>
              <a:t> </a:t>
            </a:r>
            <a:r>
              <a:rPr lang="ru-RU" sz="1400" dirty="0" err="1">
                <a:latin typeface="+mj-lt"/>
              </a:rPr>
              <a:t>the</a:t>
            </a:r>
            <a:r>
              <a:rPr lang="ru-RU" sz="1400" dirty="0">
                <a:latin typeface="+mj-lt"/>
              </a:rPr>
              <a:t> </a:t>
            </a:r>
            <a:r>
              <a:rPr lang="ru-RU" sz="1400" dirty="0" err="1">
                <a:latin typeface="+mj-lt"/>
              </a:rPr>
              <a:t>patient</a:t>
            </a:r>
            <a:r>
              <a:rPr lang="ru-RU" sz="1400" dirty="0">
                <a:latin typeface="+mj-lt"/>
              </a:rPr>
              <a:t>.</a:t>
            </a:r>
            <a:endParaRPr lang="en-US" sz="1400" dirty="0">
              <a:latin typeface="+mj-lt"/>
            </a:endParaRPr>
          </a:p>
          <a:p>
            <a:pPr>
              <a:defRPr/>
            </a:pPr>
            <a:endParaRPr lang="ru-RU" sz="1400" dirty="0">
              <a:latin typeface="+mj-lt"/>
            </a:endParaRPr>
          </a:p>
          <a:p>
            <a:pPr>
              <a:defRPr/>
            </a:pPr>
            <a:r>
              <a:rPr lang="ru-RU" sz="1400" dirty="0" err="1">
                <a:latin typeface="+mj-lt"/>
              </a:rPr>
              <a:t>The</a:t>
            </a:r>
            <a:r>
              <a:rPr lang="ru-RU" sz="1400" dirty="0">
                <a:latin typeface="+mj-lt"/>
              </a:rPr>
              <a:t> </a:t>
            </a:r>
            <a:r>
              <a:rPr lang="ru-RU" sz="1400" dirty="0" err="1">
                <a:latin typeface="+mj-lt"/>
              </a:rPr>
              <a:t>device</a:t>
            </a:r>
            <a:r>
              <a:rPr lang="ru-RU" sz="1400" dirty="0">
                <a:latin typeface="+mj-lt"/>
              </a:rPr>
              <a:t> </a:t>
            </a:r>
            <a:r>
              <a:rPr lang="ru-RU" sz="1400" dirty="0" err="1">
                <a:latin typeface="+mj-lt"/>
              </a:rPr>
              <a:t>affects</a:t>
            </a:r>
            <a:r>
              <a:rPr lang="ru-RU" sz="1400" dirty="0">
                <a:latin typeface="+mj-lt"/>
              </a:rPr>
              <a:t> </a:t>
            </a:r>
            <a:r>
              <a:rPr lang="ru-RU" sz="1400" dirty="0" err="1">
                <a:latin typeface="+mj-lt"/>
              </a:rPr>
              <a:t>the</a:t>
            </a:r>
            <a:r>
              <a:rPr lang="ru-RU" sz="1400" dirty="0">
                <a:latin typeface="+mj-lt"/>
              </a:rPr>
              <a:t> </a:t>
            </a:r>
            <a:r>
              <a:rPr lang="ru-RU" sz="1400" dirty="0" err="1">
                <a:latin typeface="+mj-lt"/>
              </a:rPr>
              <a:t>skin</a:t>
            </a:r>
            <a:r>
              <a:rPr lang="ru-RU" sz="1400" dirty="0">
                <a:latin typeface="+mj-lt"/>
              </a:rPr>
              <a:t>, </a:t>
            </a:r>
            <a:r>
              <a:rPr lang="ru-RU" sz="1400" dirty="0" err="1">
                <a:latin typeface="+mj-lt"/>
              </a:rPr>
              <a:t>registers</a:t>
            </a:r>
            <a:r>
              <a:rPr lang="ru-RU" sz="1400" dirty="0">
                <a:latin typeface="+mj-lt"/>
              </a:rPr>
              <a:t> </a:t>
            </a:r>
            <a:r>
              <a:rPr lang="ru-RU" sz="1400" dirty="0" err="1">
                <a:latin typeface="+mj-lt"/>
              </a:rPr>
              <a:t>response</a:t>
            </a:r>
            <a:r>
              <a:rPr lang="ru-RU" sz="1400" dirty="0">
                <a:latin typeface="+mj-lt"/>
              </a:rPr>
              <a:t> </a:t>
            </a:r>
            <a:r>
              <a:rPr lang="ru-RU" sz="1400" dirty="0" err="1">
                <a:latin typeface="+mj-lt"/>
              </a:rPr>
              <a:t>reactions</a:t>
            </a:r>
            <a:r>
              <a:rPr lang="ru-RU" sz="1400" dirty="0">
                <a:latin typeface="+mj-lt"/>
              </a:rPr>
              <a:t> </a:t>
            </a:r>
            <a:r>
              <a:rPr lang="ru-RU" sz="1400" dirty="0" err="1">
                <a:latin typeface="+mj-lt"/>
              </a:rPr>
              <a:t>and</a:t>
            </a:r>
            <a:r>
              <a:rPr lang="ru-RU" sz="1400" dirty="0">
                <a:latin typeface="+mj-lt"/>
              </a:rPr>
              <a:t> </a:t>
            </a:r>
            <a:r>
              <a:rPr lang="ru-RU" sz="1400" dirty="0" err="1">
                <a:latin typeface="+mj-lt"/>
              </a:rPr>
              <a:t>if</a:t>
            </a:r>
            <a:r>
              <a:rPr lang="ru-RU" sz="1400" dirty="0">
                <a:latin typeface="+mj-lt"/>
              </a:rPr>
              <a:t> </a:t>
            </a:r>
            <a:r>
              <a:rPr lang="ru-RU" sz="1400" dirty="0" err="1">
                <a:latin typeface="+mj-lt"/>
              </a:rPr>
              <a:t>the</a:t>
            </a:r>
            <a:r>
              <a:rPr lang="ru-RU" sz="1400" dirty="0">
                <a:latin typeface="+mj-lt"/>
              </a:rPr>
              <a:t> </a:t>
            </a:r>
            <a:r>
              <a:rPr lang="ru-RU" sz="1400" dirty="0" err="1">
                <a:latin typeface="+mj-lt"/>
              </a:rPr>
              <a:t>organism</a:t>
            </a:r>
            <a:r>
              <a:rPr lang="ru-RU" sz="1400" dirty="0">
                <a:latin typeface="+mj-lt"/>
              </a:rPr>
              <a:t> </a:t>
            </a:r>
            <a:r>
              <a:rPr lang="ru-RU" sz="1400" dirty="0" err="1">
                <a:latin typeface="+mj-lt"/>
              </a:rPr>
              <a:t>responds</a:t>
            </a:r>
            <a:r>
              <a:rPr lang="ru-RU" sz="1400" dirty="0">
                <a:latin typeface="+mj-lt"/>
              </a:rPr>
              <a:t> </a:t>
            </a:r>
            <a:r>
              <a:rPr lang="ru-RU" sz="1400" dirty="0" err="1">
                <a:latin typeface="+mj-lt"/>
              </a:rPr>
              <a:t>with</a:t>
            </a:r>
            <a:r>
              <a:rPr lang="ru-RU" sz="1400" dirty="0">
                <a:latin typeface="+mj-lt"/>
              </a:rPr>
              <a:t> </a:t>
            </a:r>
            <a:r>
              <a:rPr lang="ru-RU" sz="1400" dirty="0" err="1">
                <a:latin typeface="+mj-lt"/>
              </a:rPr>
              <a:t>changes</a:t>
            </a:r>
            <a:r>
              <a:rPr lang="ru-RU" sz="1400" dirty="0">
                <a:latin typeface="+mj-lt"/>
              </a:rPr>
              <a:t>, </a:t>
            </a:r>
            <a:r>
              <a:rPr lang="en-US" sz="1400" dirty="0">
                <a:latin typeface="+mj-lt"/>
              </a:rPr>
              <a:t>SCENAR</a:t>
            </a:r>
            <a:r>
              <a:rPr lang="ru-RU" sz="1400" dirty="0">
                <a:latin typeface="+mj-lt"/>
              </a:rPr>
              <a:t> </a:t>
            </a:r>
            <a:r>
              <a:rPr lang="ru-RU" sz="1400" dirty="0" err="1">
                <a:latin typeface="+mj-lt"/>
              </a:rPr>
              <a:t>immediately</a:t>
            </a:r>
            <a:r>
              <a:rPr lang="ru-RU" sz="1400" dirty="0">
                <a:latin typeface="+mj-lt"/>
              </a:rPr>
              <a:t> </a:t>
            </a:r>
            <a:r>
              <a:rPr lang="ru-RU" sz="1400" dirty="0" err="1">
                <a:latin typeface="+mj-lt"/>
              </a:rPr>
              <a:t>changes</a:t>
            </a:r>
            <a:r>
              <a:rPr lang="ru-RU" sz="1400" dirty="0">
                <a:latin typeface="+mj-lt"/>
              </a:rPr>
              <a:t> </a:t>
            </a:r>
            <a:r>
              <a:rPr lang="ru-RU" sz="1400" dirty="0" err="1">
                <a:latin typeface="+mj-lt"/>
              </a:rPr>
              <a:t>the</a:t>
            </a:r>
            <a:r>
              <a:rPr lang="ru-RU" sz="1400" dirty="0">
                <a:latin typeface="+mj-lt"/>
              </a:rPr>
              <a:t> </a:t>
            </a:r>
            <a:r>
              <a:rPr lang="ru-RU" sz="1400" dirty="0" err="1">
                <a:latin typeface="+mj-lt"/>
              </a:rPr>
              <a:t>parameters</a:t>
            </a:r>
            <a:r>
              <a:rPr lang="ru-RU" sz="1400" dirty="0">
                <a:latin typeface="+mj-lt"/>
              </a:rPr>
              <a:t> </a:t>
            </a:r>
            <a:r>
              <a:rPr lang="ru-RU" sz="1400" dirty="0" err="1">
                <a:latin typeface="+mj-lt"/>
              </a:rPr>
              <a:t>of</a:t>
            </a:r>
            <a:r>
              <a:rPr lang="ru-RU" sz="1400" dirty="0">
                <a:latin typeface="+mj-lt"/>
              </a:rPr>
              <a:t> </a:t>
            </a:r>
            <a:r>
              <a:rPr lang="ru-RU" sz="1400" dirty="0" err="1">
                <a:latin typeface="+mj-lt"/>
              </a:rPr>
              <a:t>its</a:t>
            </a:r>
            <a:r>
              <a:rPr lang="ru-RU" sz="1400" dirty="0">
                <a:latin typeface="+mj-lt"/>
              </a:rPr>
              <a:t> </a:t>
            </a:r>
            <a:r>
              <a:rPr lang="ru-RU" sz="1400" dirty="0" err="1">
                <a:latin typeface="+mj-lt"/>
              </a:rPr>
              <a:t>impact</a:t>
            </a:r>
            <a:r>
              <a:rPr lang="ru-RU" sz="1400" dirty="0">
                <a:latin typeface="+mj-lt"/>
              </a:rPr>
              <a:t>.</a:t>
            </a:r>
            <a:endParaRPr lang="en-US" sz="1400" dirty="0">
              <a:latin typeface="+mj-lt"/>
            </a:endParaRPr>
          </a:p>
          <a:p>
            <a:pPr>
              <a:defRPr/>
            </a:pPr>
            <a:endParaRPr lang="ru-RU" sz="1400" dirty="0">
              <a:latin typeface="+mj-lt"/>
            </a:endParaRPr>
          </a:p>
          <a:p>
            <a:pPr>
              <a:defRPr/>
            </a:pPr>
            <a:r>
              <a:rPr lang="ru-RU" sz="1400" dirty="0" err="1">
                <a:latin typeface="+mj-lt"/>
              </a:rPr>
              <a:t>The</a:t>
            </a:r>
            <a:r>
              <a:rPr lang="ru-RU" sz="1400" dirty="0">
                <a:latin typeface="+mj-lt"/>
              </a:rPr>
              <a:t> </a:t>
            </a:r>
            <a:r>
              <a:rPr lang="ru-RU" sz="1400" dirty="0" err="1">
                <a:latin typeface="+mj-lt"/>
              </a:rPr>
              <a:t>device</a:t>
            </a:r>
            <a:r>
              <a:rPr lang="ru-RU" sz="1400" dirty="0">
                <a:latin typeface="+mj-lt"/>
              </a:rPr>
              <a:t>, </a:t>
            </a:r>
            <a:r>
              <a:rPr lang="ru-RU" sz="1400" dirty="0" err="1">
                <a:latin typeface="+mj-lt"/>
              </a:rPr>
              <a:t>the</a:t>
            </a:r>
            <a:r>
              <a:rPr lang="ru-RU" sz="1400" dirty="0">
                <a:latin typeface="+mj-lt"/>
              </a:rPr>
              <a:t> </a:t>
            </a:r>
            <a:r>
              <a:rPr lang="ru-RU" sz="1400" dirty="0" err="1">
                <a:latin typeface="+mj-lt"/>
              </a:rPr>
              <a:t>technology</a:t>
            </a:r>
            <a:r>
              <a:rPr lang="ru-RU" sz="1400" dirty="0">
                <a:latin typeface="+mj-lt"/>
              </a:rPr>
              <a:t> </a:t>
            </a:r>
            <a:r>
              <a:rPr lang="ru-RU" sz="1400" dirty="0" err="1">
                <a:latin typeface="+mj-lt"/>
              </a:rPr>
              <a:t>and</a:t>
            </a:r>
            <a:r>
              <a:rPr lang="ru-RU" sz="1400" dirty="0">
                <a:latin typeface="+mj-lt"/>
              </a:rPr>
              <a:t> </a:t>
            </a:r>
            <a:r>
              <a:rPr lang="ru-RU" sz="1400" dirty="0" err="1">
                <a:latin typeface="+mj-lt"/>
              </a:rPr>
              <a:t>its</a:t>
            </a:r>
            <a:r>
              <a:rPr lang="ru-RU" sz="1400" dirty="0">
                <a:latin typeface="+mj-lt"/>
              </a:rPr>
              <a:t> </a:t>
            </a:r>
            <a:r>
              <a:rPr lang="ru-RU" sz="1400" dirty="0" err="1">
                <a:latin typeface="+mj-lt"/>
              </a:rPr>
              <a:t>application</a:t>
            </a:r>
            <a:r>
              <a:rPr lang="ru-RU" sz="1400" dirty="0">
                <a:latin typeface="+mj-lt"/>
              </a:rPr>
              <a:t> </a:t>
            </a:r>
            <a:r>
              <a:rPr lang="ru-RU" sz="1400" dirty="0" err="1">
                <a:latin typeface="+mj-lt"/>
              </a:rPr>
              <a:t>were</a:t>
            </a:r>
            <a:r>
              <a:rPr lang="ru-RU" sz="1400" dirty="0">
                <a:latin typeface="+mj-lt"/>
              </a:rPr>
              <a:t> </a:t>
            </a:r>
            <a:r>
              <a:rPr lang="ru-RU" sz="1400" dirty="0" err="1">
                <a:latin typeface="+mj-lt"/>
              </a:rPr>
              <a:t>created</a:t>
            </a:r>
            <a:r>
              <a:rPr lang="ru-RU" sz="1400" dirty="0">
                <a:latin typeface="+mj-lt"/>
              </a:rPr>
              <a:t> </a:t>
            </a:r>
            <a:r>
              <a:rPr lang="ru-RU" sz="1400" dirty="0" err="1">
                <a:latin typeface="+mj-lt"/>
              </a:rPr>
              <a:t>at</a:t>
            </a:r>
            <a:r>
              <a:rPr lang="ru-RU" sz="1400" dirty="0">
                <a:latin typeface="+mj-lt"/>
              </a:rPr>
              <a:t> </a:t>
            </a:r>
            <a:r>
              <a:rPr lang="ru-RU" sz="1400" dirty="0" err="1">
                <a:latin typeface="+mj-lt"/>
              </a:rPr>
              <a:t>the</a:t>
            </a:r>
            <a:r>
              <a:rPr lang="ru-RU" sz="1400" dirty="0">
                <a:latin typeface="+mj-lt"/>
              </a:rPr>
              <a:t> </a:t>
            </a:r>
            <a:r>
              <a:rPr lang="ru-RU" sz="1400" dirty="0" err="1">
                <a:latin typeface="+mj-lt"/>
              </a:rPr>
              <a:t>same</a:t>
            </a:r>
            <a:r>
              <a:rPr lang="ru-RU" sz="1400" dirty="0">
                <a:latin typeface="+mj-lt"/>
              </a:rPr>
              <a:t> </a:t>
            </a:r>
            <a:r>
              <a:rPr lang="ru-RU" sz="1400" dirty="0" err="1">
                <a:latin typeface="+mj-lt"/>
              </a:rPr>
              <a:t>time</a:t>
            </a:r>
            <a:r>
              <a:rPr lang="ru-RU" sz="1400" dirty="0">
                <a:latin typeface="+mj-lt"/>
              </a:rPr>
              <a:t> </a:t>
            </a:r>
            <a:r>
              <a:rPr lang="ru-RU" sz="1400" dirty="0" err="1">
                <a:latin typeface="+mj-lt"/>
              </a:rPr>
              <a:t>and</a:t>
            </a:r>
            <a:r>
              <a:rPr lang="ru-RU" sz="1400" dirty="0">
                <a:latin typeface="+mj-lt"/>
              </a:rPr>
              <a:t> </a:t>
            </a:r>
            <a:r>
              <a:rPr lang="ru-RU" sz="1400" dirty="0" err="1">
                <a:latin typeface="+mj-lt"/>
              </a:rPr>
              <a:t>are</a:t>
            </a:r>
            <a:r>
              <a:rPr lang="ru-RU" sz="1400" dirty="0">
                <a:latin typeface="+mj-lt"/>
              </a:rPr>
              <a:t> </a:t>
            </a:r>
            <a:r>
              <a:rPr lang="ru-RU" sz="1400" dirty="0" err="1">
                <a:latin typeface="+mj-lt"/>
              </a:rPr>
              <a:t>inseparable</a:t>
            </a:r>
            <a:r>
              <a:rPr lang="ru-RU" sz="1400" dirty="0">
                <a:latin typeface="+mj-lt"/>
              </a:rPr>
              <a:t>. </a:t>
            </a:r>
            <a:r>
              <a:rPr lang="ru-RU" sz="1400" dirty="0" err="1">
                <a:latin typeface="+mj-lt"/>
              </a:rPr>
              <a:t>That</a:t>
            </a:r>
            <a:r>
              <a:rPr lang="ru-RU" sz="1400" dirty="0">
                <a:latin typeface="+mj-lt"/>
              </a:rPr>
              <a:t> </a:t>
            </a:r>
            <a:r>
              <a:rPr lang="ru-RU" sz="1400" dirty="0" err="1">
                <a:latin typeface="+mj-lt"/>
              </a:rPr>
              <a:t>is</a:t>
            </a:r>
            <a:r>
              <a:rPr lang="ru-RU" sz="1400" dirty="0">
                <a:latin typeface="+mj-lt"/>
              </a:rPr>
              <a:t> </a:t>
            </a:r>
            <a:r>
              <a:rPr lang="ru-RU" sz="1400" dirty="0" err="1">
                <a:latin typeface="+mj-lt"/>
              </a:rPr>
              <a:t>why</a:t>
            </a:r>
            <a:r>
              <a:rPr lang="ru-RU" sz="1400" dirty="0">
                <a:latin typeface="+mj-lt"/>
              </a:rPr>
              <a:t> </a:t>
            </a:r>
            <a:r>
              <a:rPr lang="ru-RU" sz="1400" dirty="0" err="1">
                <a:latin typeface="+mj-lt"/>
              </a:rPr>
              <a:t>all</a:t>
            </a:r>
            <a:r>
              <a:rPr lang="ru-RU" sz="1400" dirty="0">
                <a:latin typeface="+mj-lt"/>
              </a:rPr>
              <a:t> </a:t>
            </a:r>
            <a:r>
              <a:rPr lang="ru-RU" sz="1400" dirty="0" err="1">
                <a:latin typeface="+mj-lt"/>
              </a:rPr>
              <a:t>attempts</a:t>
            </a:r>
            <a:r>
              <a:rPr lang="ru-RU" sz="1400" dirty="0">
                <a:latin typeface="+mj-lt"/>
              </a:rPr>
              <a:t> </a:t>
            </a:r>
            <a:r>
              <a:rPr lang="ru-RU" sz="1400" dirty="0" err="1">
                <a:latin typeface="+mj-lt"/>
              </a:rPr>
              <a:t>to</a:t>
            </a:r>
            <a:r>
              <a:rPr lang="ru-RU" sz="1400" dirty="0">
                <a:latin typeface="+mj-lt"/>
              </a:rPr>
              <a:t> </a:t>
            </a:r>
            <a:r>
              <a:rPr lang="ru-RU" sz="1400" dirty="0" err="1">
                <a:latin typeface="+mj-lt"/>
              </a:rPr>
              <a:t>simply</a:t>
            </a:r>
            <a:r>
              <a:rPr lang="ru-RU" sz="1400" dirty="0">
                <a:latin typeface="+mj-lt"/>
              </a:rPr>
              <a:t> </a:t>
            </a:r>
            <a:r>
              <a:rPr lang="ru-RU" sz="1400" dirty="0" err="1">
                <a:latin typeface="+mj-lt"/>
              </a:rPr>
              <a:t>copy</a:t>
            </a:r>
            <a:r>
              <a:rPr lang="ru-RU" sz="1400" dirty="0">
                <a:latin typeface="+mj-lt"/>
              </a:rPr>
              <a:t> </a:t>
            </a:r>
            <a:r>
              <a:rPr lang="ru-RU" sz="1400" dirty="0" err="1">
                <a:latin typeface="+mj-lt"/>
              </a:rPr>
              <a:t>our</a:t>
            </a:r>
            <a:r>
              <a:rPr lang="ru-RU" sz="1400" dirty="0">
                <a:latin typeface="+mj-lt"/>
              </a:rPr>
              <a:t> </a:t>
            </a:r>
            <a:r>
              <a:rPr lang="ru-RU" sz="1400" dirty="0" err="1">
                <a:latin typeface="+mj-lt"/>
              </a:rPr>
              <a:t>device</a:t>
            </a:r>
            <a:r>
              <a:rPr lang="ru-RU" sz="1400" dirty="0">
                <a:latin typeface="+mj-lt"/>
              </a:rPr>
              <a:t> </a:t>
            </a:r>
            <a:r>
              <a:rPr lang="ru-RU" sz="1400" dirty="0" err="1">
                <a:latin typeface="+mj-lt"/>
              </a:rPr>
              <a:t>would</a:t>
            </a:r>
            <a:r>
              <a:rPr lang="ru-RU" sz="1400" dirty="0">
                <a:latin typeface="+mj-lt"/>
              </a:rPr>
              <a:t> </a:t>
            </a:r>
            <a:r>
              <a:rPr lang="ru-RU" sz="1400" dirty="0" err="1">
                <a:latin typeface="+mj-lt"/>
              </a:rPr>
              <a:t>not</a:t>
            </a:r>
            <a:r>
              <a:rPr lang="ru-RU" sz="1400" dirty="0">
                <a:latin typeface="+mj-lt"/>
              </a:rPr>
              <a:t> </a:t>
            </a:r>
            <a:r>
              <a:rPr lang="ru-RU" sz="1400" dirty="0" err="1">
                <a:latin typeface="+mj-lt"/>
              </a:rPr>
              <a:t>entirely</a:t>
            </a:r>
            <a:r>
              <a:rPr lang="ru-RU" sz="1400" dirty="0">
                <a:latin typeface="+mj-lt"/>
              </a:rPr>
              <a:t> </a:t>
            </a:r>
            <a:r>
              <a:rPr lang="ru-RU" sz="1400" dirty="0" err="1">
                <a:latin typeface="+mj-lt"/>
              </a:rPr>
              <a:t>repeat</a:t>
            </a:r>
            <a:r>
              <a:rPr lang="ru-RU" sz="1400" dirty="0">
                <a:latin typeface="+mj-lt"/>
              </a:rPr>
              <a:t> </a:t>
            </a:r>
            <a:r>
              <a:rPr lang="ru-RU" sz="1400" dirty="0" err="1">
                <a:latin typeface="+mj-lt"/>
              </a:rPr>
              <a:t>those</a:t>
            </a:r>
            <a:r>
              <a:rPr lang="ru-RU" sz="1400" dirty="0">
                <a:latin typeface="+mj-lt"/>
              </a:rPr>
              <a:t> </a:t>
            </a:r>
            <a:r>
              <a:rPr lang="ru-RU" sz="1400" dirty="0" err="1">
                <a:latin typeface="+mj-lt"/>
              </a:rPr>
              <a:t>terrific</a:t>
            </a:r>
            <a:r>
              <a:rPr lang="ru-RU" sz="1400" dirty="0">
                <a:latin typeface="+mj-lt"/>
              </a:rPr>
              <a:t> </a:t>
            </a:r>
            <a:r>
              <a:rPr lang="ru-RU" sz="1400" dirty="0" err="1">
                <a:latin typeface="+mj-lt"/>
              </a:rPr>
              <a:t>results</a:t>
            </a:r>
            <a:r>
              <a:rPr lang="ru-RU" sz="1400" dirty="0">
                <a:latin typeface="+mj-lt"/>
              </a:rPr>
              <a:t> </a:t>
            </a:r>
            <a:r>
              <a:rPr lang="ru-RU" sz="1400" dirty="0" err="1">
                <a:latin typeface="+mj-lt"/>
              </a:rPr>
              <a:t>that</a:t>
            </a:r>
            <a:r>
              <a:rPr lang="ru-RU" sz="1400" dirty="0">
                <a:latin typeface="+mj-lt"/>
              </a:rPr>
              <a:t> </a:t>
            </a:r>
            <a:r>
              <a:rPr lang="en-US" sz="1400" dirty="0">
                <a:latin typeface="+mj-lt"/>
              </a:rPr>
              <a:t>SCENAR</a:t>
            </a:r>
            <a:r>
              <a:rPr lang="ru-RU" sz="1400" dirty="0">
                <a:latin typeface="+mj-lt"/>
              </a:rPr>
              <a:t> </a:t>
            </a:r>
            <a:r>
              <a:rPr lang="ru-RU" sz="1400" dirty="0" err="1">
                <a:latin typeface="+mj-lt"/>
              </a:rPr>
              <a:t>produces</a:t>
            </a:r>
            <a:r>
              <a:rPr lang="ru-RU" sz="1400" dirty="0">
                <a:latin typeface="+mj-lt"/>
              </a:rPr>
              <a:t>.</a:t>
            </a:r>
            <a:endParaRPr lang="en-US" sz="1400" dirty="0">
              <a:latin typeface="+mj-lt"/>
            </a:endParaRPr>
          </a:p>
          <a:p>
            <a:pPr>
              <a:defRPr/>
            </a:pPr>
            <a:endParaRPr lang="ru-RU" sz="1400" dirty="0">
              <a:latin typeface="+mj-lt"/>
            </a:endParaRPr>
          </a:p>
          <a:p>
            <a:pPr>
              <a:defRPr/>
            </a:pPr>
            <a:r>
              <a:rPr lang="en-US" sz="1400" dirty="0">
                <a:latin typeface="+mj-lt"/>
              </a:rPr>
              <a:t>SCENAR technology is unique.</a:t>
            </a:r>
          </a:p>
          <a:p>
            <a:pPr>
              <a:defRPr/>
            </a:pPr>
            <a:endParaRPr lang="ru-RU" sz="1400" dirty="0">
              <a:latin typeface="+mj-lt"/>
            </a:endParaRPr>
          </a:p>
          <a:p>
            <a:pPr>
              <a:defRPr/>
            </a:pPr>
            <a:r>
              <a:rPr lang="en-US" sz="1400" dirty="0">
                <a:latin typeface="+mj-lt"/>
              </a:rPr>
              <a:t>All the manufacturers of its analogues claim that their devices are the same as SCENAR, but “better”.  But up to now they cannot repeat the same effectiveness of the results in treating various illnesses.</a:t>
            </a:r>
            <a:endParaRPr lang="ru-RU" sz="14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90" name="Рисунок 1" descr="рамка2.gif"/>
          <p:cNvPicPr>
            <a:picLocks noChangeAspect="1"/>
          </p:cNvPicPr>
          <p:nvPr/>
        </p:nvPicPr>
        <p:blipFill>
          <a:blip r:embed="rId3"/>
          <a:srcRect/>
          <a:stretch>
            <a:fillRect/>
          </a:stretch>
        </p:blipFill>
        <p:spPr bwMode="auto">
          <a:xfrm>
            <a:off x="7000875" y="3643313"/>
            <a:ext cx="1571625" cy="438150"/>
          </a:xfrm>
          <a:prstGeom prst="rect">
            <a:avLst/>
          </a:prstGeom>
          <a:noFill/>
          <a:ln w="9525">
            <a:noFill/>
            <a:miter lim="800000"/>
            <a:headEnd/>
            <a:tailEnd/>
          </a:ln>
        </p:spPr>
      </p:pic>
      <p:pic>
        <p:nvPicPr>
          <p:cNvPr id="12291" name="Рисунок 1" descr="рамка2.gif"/>
          <p:cNvPicPr>
            <a:picLocks noChangeAspect="1"/>
          </p:cNvPicPr>
          <p:nvPr/>
        </p:nvPicPr>
        <p:blipFill>
          <a:blip r:embed="rId3"/>
          <a:srcRect/>
          <a:stretch>
            <a:fillRect/>
          </a:stretch>
        </p:blipFill>
        <p:spPr bwMode="auto">
          <a:xfrm>
            <a:off x="5054600" y="4786313"/>
            <a:ext cx="1571625" cy="438150"/>
          </a:xfrm>
          <a:prstGeom prst="rect">
            <a:avLst/>
          </a:prstGeom>
          <a:noFill/>
          <a:ln w="9525">
            <a:noFill/>
            <a:miter lim="800000"/>
            <a:headEnd/>
            <a:tailEnd/>
          </a:ln>
        </p:spPr>
      </p:pic>
      <p:pic>
        <p:nvPicPr>
          <p:cNvPr id="12292" name="Рисунок 1" descr="рамка2.gif"/>
          <p:cNvPicPr>
            <a:picLocks noChangeAspect="1"/>
          </p:cNvPicPr>
          <p:nvPr/>
        </p:nvPicPr>
        <p:blipFill>
          <a:blip r:embed="rId3"/>
          <a:srcRect/>
          <a:stretch>
            <a:fillRect/>
          </a:stretch>
        </p:blipFill>
        <p:spPr bwMode="auto">
          <a:xfrm>
            <a:off x="7000875" y="4786313"/>
            <a:ext cx="1571625" cy="438150"/>
          </a:xfrm>
          <a:prstGeom prst="rect">
            <a:avLst/>
          </a:prstGeom>
          <a:noFill/>
          <a:ln w="9525">
            <a:noFill/>
            <a:miter lim="800000"/>
            <a:headEnd/>
            <a:tailEnd/>
          </a:ln>
        </p:spPr>
      </p:pic>
      <p:pic>
        <p:nvPicPr>
          <p:cNvPr id="12293" name="Рисунок 1" descr="рамка2.gif"/>
          <p:cNvPicPr>
            <a:picLocks noChangeAspect="1"/>
          </p:cNvPicPr>
          <p:nvPr/>
        </p:nvPicPr>
        <p:blipFill>
          <a:blip r:embed="rId3"/>
          <a:srcRect/>
          <a:stretch>
            <a:fillRect/>
          </a:stretch>
        </p:blipFill>
        <p:spPr bwMode="auto">
          <a:xfrm>
            <a:off x="5054600" y="5929313"/>
            <a:ext cx="1571625" cy="438150"/>
          </a:xfrm>
          <a:prstGeom prst="rect">
            <a:avLst/>
          </a:prstGeom>
          <a:noFill/>
          <a:ln w="9525">
            <a:noFill/>
            <a:miter lim="800000"/>
            <a:headEnd/>
            <a:tailEnd/>
          </a:ln>
        </p:spPr>
      </p:pic>
      <p:pic>
        <p:nvPicPr>
          <p:cNvPr id="12294" name="Рисунок 1" descr="рамка2.gif"/>
          <p:cNvPicPr>
            <a:picLocks noChangeAspect="1"/>
          </p:cNvPicPr>
          <p:nvPr/>
        </p:nvPicPr>
        <p:blipFill>
          <a:blip r:embed="rId3"/>
          <a:srcRect/>
          <a:stretch>
            <a:fillRect/>
          </a:stretch>
        </p:blipFill>
        <p:spPr bwMode="auto">
          <a:xfrm>
            <a:off x="7000875" y="5929313"/>
            <a:ext cx="1571625" cy="438150"/>
          </a:xfrm>
          <a:prstGeom prst="rect">
            <a:avLst/>
          </a:prstGeom>
          <a:noFill/>
          <a:ln w="9525">
            <a:noFill/>
            <a:miter lim="800000"/>
            <a:headEnd/>
            <a:tailEnd/>
          </a:ln>
        </p:spPr>
      </p:pic>
      <p:pic>
        <p:nvPicPr>
          <p:cNvPr id="12295" name="Рисунок 1" descr="рамка2.gif"/>
          <p:cNvPicPr>
            <a:picLocks noChangeAspect="1"/>
          </p:cNvPicPr>
          <p:nvPr/>
        </p:nvPicPr>
        <p:blipFill>
          <a:blip r:embed="rId3"/>
          <a:srcRect/>
          <a:stretch>
            <a:fillRect/>
          </a:stretch>
        </p:blipFill>
        <p:spPr bwMode="auto">
          <a:xfrm>
            <a:off x="5054600" y="3643313"/>
            <a:ext cx="1571625" cy="438150"/>
          </a:xfrm>
          <a:prstGeom prst="rect">
            <a:avLst/>
          </a:prstGeom>
          <a:noFill/>
          <a:ln w="9525">
            <a:noFill/>
            <a:miter lim="800000"/>
            <a:headEnd/>
            <a:tailEnd/>
          </a:ln>
        </p:spPr>
      </p:pic>
      <p:pic>
        <p:nvPicPr>
          <p:cNvPr id="12296" name="Рисунок 1" descr="рамка2.gif"/>
          <p:cNvPicPr>
            <a:picLocks noChangeAspect="1"/>
          </p:cNvPicPr>
          <p:nvPr/>
        </p:nvPicPr>
        <p:blipFill>
          <a:blip r:embed="rId4"/>
          <a:srcRect/>
          <a:stretch>
            <a:fillRect/>
          </a:stretch>
        </p:blipFill>
        <p:spPr bwMode="auto">
          <a:xfrm>
            <a:off x="214313" y="2000250"/>
            <a:ext cx="1571625" cy="714375"/>
          </a:xfrm>
          <a:prstGeom prst="rect">
            <a:avLst/>
          </a:prstGeom>
          <a:noFill/>
          <a:ln w="9525">
            <a:noFill/>
            <a:miter lim="800000"/>
            <a:headEnd/>
            <a:tailEnd/>
          </a:ln>
        </p:spPr>
      </p:pic>
      <p:sp>
        <p:nvSpPr>
          <p:cNvPr id="3" name="TextBox 2"/>
          <p:cNvSpPr txBox="1"/>
          <p:nvPr/>
        </p:nvSpPr>
        <p:spPr>
          <a:xfrm>
            <a:off x="428625" y="2071688"/>
            <a:ext cx="1008063" cy="584200"/>
          </a:xfrm>
          <a:prstGeom prst="rect">
            <a:avLst/>
          </a:prstGeom>
          <a:noFill/>
        </p:spPr>
        <p:txBody>
          <a:bodyPr wrap="none">
            <a:spAutoFit/>
          </a:bodyPr>
          <a:lstStyle/>
          <a:p>
            <a:pPr algn="ctr">
              <a:defRPr/>
            </a:pPr>
            <a:r>
              <a:rPr lang="en-US" sz="1600" b="1" dirty="0">
                <a:solidFill>
                  <a:srgbClr val="00B0F0"/>
                </a:solidFill>
                <a:latin typeface="+mj-lt"/>
              </a:rPr>
              <a:t>SCENAR</a:t>
            </a:r>
          </a:p>
          <a:p>
            <a:pPr algn="ctr">
              <a:defRPr/>
            </a:pPr>
            <a:r>
              <a:rPr lang="en-US" sz="1600" b="1" i="1" dirty="0">
                <a:solidFill>
                  <a:srgbClr val="00B0F0"/>
                </a:solidFill>
                <a:latin typeface="+mj-lt"/>
              </a:rPr>
              <a:t>Super Pro</a:t>
            </a:r>
            <a:endParaRPr lang="ru-RU" sz="1600" b="1" i="1" dirty="0">
              <a:solidFill>
                <a:srgbClr val="00B0F0"/>
              </a:solidFill>
              <a:latin typeface="+mj-lt"/>
            </a:endParaRPr>
          </a:p>
        </p:txBody>
      </p:sp>
      <p:pic>
        <p:nvPicPr>
          <p:cNvPr id="12298" name="Рисунок 7" descr="03-ручной_advanced.gif"/>
          <p:cNvPicPr>
            <a:picLocks noChangeAspect="1"/>
          </p:cNvPicPr>
          <p:nvPr/>
        </p:nvPicPr>
        <p:blipFill>
          <a:blip r:embed="rId5"/>
          <a:srcRect/>
          <a:stretch>
            <a:fillRect/>
          </a:stretch>
        </p:blipFill>
        <p:spPr bwMode="auto">
          <a:xfrm>
            <a:off x="2928938" y="2428875"/>
            <a:ext cx="609600" cy="609600"/>
          </a:xfrm>
          <a:prstGeom prst="rect">
            <a:avLst/>
          </a:prstGeom>
          <a:noFill/>
          <a:ln w="9525">
            <a:noFill/>
            <a:miter lim="800000"/>
            <a:headEnd/>
            <a:tailEnd/>
          </a:ln>
        </p:spPr>
      </p:pic>
      <p:cxnSp>
        <p:nvCxnSpPr>
          <p:cNvPr id="10" name="Прямая соединительная линия 9"/>
          <p:cNvCxnSpPr/>
          <p:nvPr/>
        </p:nvCxnSpPr>
        <p:spPr>
          <a:xfrm rot="5400000">
            <a:off x="3142456" y="4856957"/>
            <a:ext cx="3286125"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300" name="Рисунок 10" descr="экран.gif"/>
          <p:cNvPicPr>
            <a:picLocks noChangeAspect="1"/>
          </p:cNvPicPr>
          <p:nvPr/>
        </p:nvPicPr>
        <p:blipFill>
          <a:blip r:embed="rId6"/>
          <a:srcRect/>
          <a:stretch>
            <a:fillRect/>
          </a:stretch>
        </p:blipFill>
        <p:spPr bwMode="auto">
          <a:xfrm>
            <a:off x="2286000" y="3429000"/>
            <a:ext cx="1827213" cy="2190750"/>
          </a:xfrm>
          <a:prstGeom prst="rect">
            <a:avLst/>
          </a:prstGeom>
          <a:noFill/>
          <a:ln w="9525">
            <a:noFill/>
            <a:miter lim="800000"/>
            <a:headEnd/>
            <a:tailEnd/>
          </a:ln>
        </p:spPr>
      </p:pic>
      <p:cxnSp>
        <p:nvCxnSpPr>
          <p:cNvPr id="14" name="Прямая со стрелкой 13"/>
          <p:cNvCxnSpPr/>
          <p:nvPr/>
        </p:nvCxnSpPr>
        <p:spPr>
          <a:xfrm>
            <a:off x="4071938" y="2714625"/>
            <a:ext cx="200025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2302" name="Рисунок 14" descr="02аВыбор автоматических режимов.gif"/>
          <p:cNvPicPr>
            <a:picLocks noChangeAspect="1"/>
          </p:cNvPicPr>
          <p:nvPr/>
        </p:nvPicPr>
        <p:blipFill>
          <a:blip r:embed="rId7"/>
          <a:srcRect/>
          <a:stretch>
            <a:fillRect/>
          </a:stretch>
        </p:blipFill>
        <p:spPr bwMode="auto">
          <a:xfrm>
            <a:off x="6572250" y="2428875"/>
            <a:ext cx="609600" cy="609600"/>
          </a:xfrm>
          <a:prstGeom prst="rect">
            <a:avLst/>
          </a:prstGeom>
          <a:noFill/>
          <a:ln w="9525">
            <a:noFill/>
            <a:miter lim="800000"/>
            <a:headEnd/>
            <a:tailEnd/>
          </a:ln>
        </p:spPr>
      </p:pic>
      <p:sp>
        <p:nvSpPr>
          <p:cNvPr id="17" name="TextBox 16"/>
          <p:cNvSpPr txBox="1"/>
          <p:nvPr/>
        </p:nvSpPr>
        <p:spPr>
          <a:xfrm>
            <a:off x="5103813" y="3708400"/>
            <a:ext cx="1474787" cy="307975"/>
          </a:xfrm>
          <a:prstGeom prst="rect">
            <a:avLst/>
          </a:prstGeom>
          <a:noFill/>
        </p:spPr>
        <p:txBody>
          <a:bodyPr wrap="none">
            <a:spAutoFit/>
          </a:bodyPr>
          <a:lstStyle/>
          <a:p>
            <a:pPr>
              <a:defRPr/>
            </a:pPr>
            <a:r>
              <a:rPr lang="en-US" sz="1400" i="1" dirty="0">
                <a:latin typeface="+mj-lt"/>
              </a:rPr>
              <a:t>acute pain (state)</a:t>
            </a:r>
            <a:endParaRPr lang="ru-RU" sz="1400" i="1" dirty="0">
              <a:latin typeface="+mj-lt"/>
            </a:endParaRPr>
          </a:p>
        </p:txBody>
      </p:sp>
      <p:sp>
        <p:nvSpPr>
          <p:cNvPr id="19" name="TextBox 18"/>
          <p:cNvSpPr txBox="1"/>
          <p:nvPr/>
        </p:nvSpPr>
        <p:spPr>
          <a:xfrm>
            <a:off x="5037138" y="4851400"/>
            <a:ext cx="1608137" cy="307975"/>
          </a:xfrm>
          <a:prstGeom prst="rect">
            <a:avLst/>
          </a:prstGeom>
          <a:noFill/>
        </p:spPr>
        <p:txBody>
          <a:bodyPr wrap="none">
            <a:spAutoFit/>
          </a:bodyPr>
          <a:lstStyle/>
          <a:p>
            <a:pPr>
              <a:defRPr/>
            </a:pPr>
            <a:r>
              <a:rPr lang="en-US" sz="1400" i="1" dirty="0">
                <a:latin typeface="+mj-lt"/>
              </a:rPr>
              <a:t>chronic pain (state)</a:t>
            </a:r>
            <a:endParaRPr lang="ru-RU" sz="1400" i="1" dirty="0">
              <a:latin typeface="+mj-lt"/>
            </a:endParaRPr>
          </a:p>
        </p:txBody>
      </p:sp>
      <p:sp>
        <p:nvSpPr>
          <p:cNvPr id="20" name="TextBox 19"/>
          <p:cNvSpPr txBox="1"/>
          <p:nvPr/>
        </p:nvSpPr>
        <p:spPr>
          <a:xfrm>
            <a:off x="5284788" y="5994400"/>
            <a:ext cx="1111250" cy="307975"/>
          </a:xfrm>
          <a:prstGeom prst="rect">
            <a:avLst/>
          </a:prstGeom>
          <a:noFill/>
        </p:spPr>
        <p:txBody>
          <a:bodyPr wrap="none">
            <a:spAutoFit/>
          </a:bodyPr>
          <a:lstStyle/>
          <a:p>
            <a:pPr>
              <a:defRPr/>
            </a:pPr>
            <a:r>
              <a:rPr lang="en-US" sz="1400" i="1" dirty="0">
                <a:latin typeface="+mj-lt"/>
              </a:rPr>
              <a:t>cosmetology</a:t>
            </a:r>
            <a:endParaRPr lang="ru-RU" sz="1400" i="1" dirty="0">
              <a:latin typeface="+mj-lt"/>
            </a:endParaRPr>
          </a:p>
        </p:txBody>
      </p:sp>
      <p:sp>
        <p:nvSpPr>
          <p:cNvPr id="21" name="TextBox 20"/>
          <p:cNvSpPr txBox="1"/>
          <p:nvPr/>
        </p:nvSpPr>
        <p:spPr>
          <a:xfrm>
            <a:off x="7467600" y="3708400"/>
            <a:ext cx="638175" cy="307975"/>
          </a:xfrm>
          <a:prstGeom prst="rect">
            <a:avLst/>
          </a:prstGeom>
          <a:noFill/>
        </p:spPr>
        <p:txBody>
          <a:bodyPr wrap="none">
            <a:spAutoFit/>
          </a:bodyPr>
          <a:lstStyle/>
          <a:p>
            <a:pPr>
              <a:defRPr/>
            </a:pPr>
            <a:r>
              <a:rPr lang="en-US" sz="1400" i="1" dirty="0">
                <a:latin typeface="+mj-lt"/>
              </a:rPr>
              <a:t>sports</a:t>
            </a:r>
            <a:endParaRPr lang="ru-RU" sz="1400" i="1" dirty="0">
              <a:latin typeface="+mj-lt"/>
            </a:endParaRPr>
          </a:p>
        </p:txBody>
      </p:sp>
      <p:sp>
        <p:nvSpPr>
          <p:cNvPr id="22" name="TextBox 21"/>
          <p:cNvSpPr txBox="1"/>
          <p:nvPr/>
        </p:nvSpPr>
        <p:spPr>
          <a:xfrm>
            <a:off x="7248525" y="4851400"/>
            <a:ext cx="1076325" cy="307975"/>
          </a:xfrm>
          <a:prstGeom prst="rect">
            <a:avLst/>
          </a:prstGeom>
          <a:noFill/>
        </p:spPr>
        <p:txBody>
          <a:bodyPr wrap="none">
            <a:spAutoFit/>
          </a:bodyPr>
          <a:lstStyle/>
          <a:p>
            <a:pPr>
              <a:defRPr/>
            </a:pPr>
            <a:r>
              <a:rPr lang="en-US" sz="1400" i="1" dirty="0" err="1">
                <a:latin typeface="+mj-lt"/>
              </a:rPr>
              <a:t>reabilitation</a:t>
            </a:r>
            <a:endParaRPr lang="ru-RU" sz="1400" i="1" dirty="0">
              <a:latin typeface="+mj-lt"/>
            </a:endParaRPr>
          </a:p>
        </p:txBody>
      </p:sp>
      <p:sp>
        <p:nvSpPr>
          <p:cNvPr id="23" name="TextBox 22"/>
          <p:cNvSpPr txBox="1"/>
          <p:nvPr/>
        </p:nvSpPr>
        <p:spPr>
          <a:xfrm>
            <a:off x="7423150" y="5994400"/>
            <a:ext cx="727075" cy="307975"/>
          </a:xfrm>
          <a:prstGeom prst="rect">
            <a:avLst/>
          </a:prstGeom>
          <a:noFill/>
        </p:spPr>
        <p:txBody>
          <a:bodyPr wrap="none">
            <a:spAutoFit/>
          </a:bodyPr>
          <a:lstStyle/>
          <a:p>
            <a:pPr>
              <a:defRPr/>
            </a:pPr>
            <a:r>
              <a:rPr lang="en-US" sz="1400" i="1" dirty="0">
                <a:latin typeface="+mj-lt"/>
              </a:rPr>
              <a:t>trauma</a:t>
            </a:r>
            <a:endParaRPr lang="ru-RU" sz="1400" i="1" dirty="0">
              <a:latin typeface="+mj-lt"/>
            </a:endParaRPr>
          </a:p>
        </p:txBody>
      </p:sp>
      <p:pic>
        <p:nvPicPr>
          <p:cNvPr id="12309" name="Рисунок 23" descr="02а1Выбор автоматических режимов_острая боль.gif"/>
          <p:cNvPicPr>
            <a:picLocks noChangeAspect="1"/>
          </p:cNvPicPr>
          <p:nvPr/>
        </p:nvPicPr>
        <p:blipFill>
          <a:blip r:embed="rId8"/>
          <a:srcRect/>
          <a:stretch>
            <a:fillRect/>
          </a:stretch>
        </p:blipFill>
        <p:spPr bwMode="auto">
          <a:xfrm>
            <a:off x="5626100" y="3214688"/>
            <a:ext cx="428625" cy="428625"/>
          </a:xfrm>
          <a:prstGeom prst="rect">
            <a:avLst/>
          </a:prstGeom>
          <a:noFill/>
          <a:ln w="9525">
            <a:noFill/>
            <a:miter lim="800000"/>
            <a:headEnd/>
            <a:tailEnd/>
          </a:ln>
        </p:spPr>
      </p:pic>
      <p:pic>
        <p:nvPicPr>
          <p:cNvPr id="12310" name="Рисунок 24" descr="02а12Выбор автоматических режимов_хроническая боль.gif"/>
          <p:cNvPicPr>
            <a:picLocks noChangeAspect="1"/>
          </p:cNvPicPr>
          <p:nvPr/>
        </p:nvPicPr>
        <p:blipFill>
          <a:blip r:embed="rId9"/>
          <a:srcRect/>
          <a:stretch>
            <a:fillRect/>
          </a:stretch>
        </p:blipFill>
        <p:spPr bwMode="auto">
          <a:xfrm>
            <a:off x="5626100" y="4251325"/>
            <a:ext cx="428625" cy="428625"/>
          </a:xfrm>
          <a:prstGeom prst="rect">
            <a:avLst/>
          </a:prstGeom>
          <a:noFill/>
          <a:ln w="9525">
            <a:noFill/>
            <a:miter lim="800000"/>
            <a:headEnd/>
            <a:tailEnd/>
          </a:ln>
        </p:spPr>
      </p:pic>
      <p:pic>
        <p:nvPicPr>
          <p:cNvPr id="12311" name="Рисунок 26" descr="02б-Косметология.gif"/>
          <p:cNvPicPr>
            <a:picLocks noChangeAspect="1"/>
          </p:cNvPicPr>
          <p:nvPr/>
        </p:nvPicPr>
        <p:blipFill>
          <a:blip r:embed="rId10"/>
          <a:srcRect/>
          <a:stretch>
            <a:fillRect/>
          </a:stretch>
        </p:blipFill>
        <p:spPr bwMode="auto">
          <a:xfrm>
            <a:off x="5626100" y="5429250"/>
            <a:ext cx="428625" cy="428625"/>
          </a:xfrm>
          <a:prstGeom prst="rect">
            <a:avLst/>
          </a:prstGeom>
          <a:noFill/>
          <a:ln w="9525">
            <a:noFill/>
            <a:miter lim="800000"/>
            <a:headEnd/>
            <a:tailEnd/>
          </a:ln>
        </p:spPr>
      </p:pic>
      <p:pic>
        <p:nvPicPr>
          <p:cNvPr id="12312" name="Рисунок 27" descr="02в Спортивные.gif"/>
          <p:cNvPicPr>
            <a:picLocks noChangeAspect="1"/>
          </p:cNvPicPr>
          <p:nvPr/>
        </p:nvPicPr>
        <p:blipFill>
          <a:blip r:embed="rId11"/>
          <a:srcRect/>
          <a:stretch>
            <a:fillRect/>
          </a:stretch>
        </p:blipFill>
        <p:spPr bwMode="auto">
          <a:xfrm>
            <a:off x="7572375" y="3214688"/>
            <a:ext cx="428625" cy="428625"/>
          </a:xfrm>
          <a:prstGeom prst="rect">
            <a:avLst/>
          </a:prstGeom>
          <a:noFill/>
          <a:ln w="9525">
            <a:noFill/>
            <a:miter lim="800000"/>
            <a:headEnd/>
            <a:tailEnd/>
          </a:ln>
        </p:spPr>
      </p:pic>
      <p:pic>
        <p:nvPicPr>
          <p:cNvPr id="12313" name="Рисунок 28" descr="02г-Реабилитация.gif"/>
          <p:cNvPicPr>
            <a:picLocks noChangeAspect="1"/>
          </p:cNvPicPr>
          <p:nvPr/>
        </p:nvPicPr>
        <p:blipFill>
          <a:blip r:embed="rId12"/>
          <a:srcRect/>
          <a:stretch>
            <a:fillRect/>
          </a:stretch>
        </p:blipFill>
        <p:spPr bwMode="auto">
          <a:xfrm>
            <a:off x="7572375" y="4251325"/>
            <a:ext cx="428625" cy="428625"/>
          </a:xfrm>
          <a:prstGeom prst="rect">
            <a:avLst/>
          </a:prstGeom>
          <a:noFill/>
          <a:ln w="9525">
            <a:noFill/>
            <a:miter lim="800000"/>
            <a:headEnd/>
            <a:tailEnd/>
          </a:ln>
        </p:spPr>
      </p:pic>
      <p:pic>
        <p:nvPicPr>
          <p:cNvPr id="12314" name="Рисунок 29" descr="02дТравмы.gif"/>
          <p:cNvPicPr>
            <a:picLocks noChangeAspect="1"/>
          </p:cNvPicPr>
          <p:nvPr/>
        </p:nvPicPr>
        <p:blipFill>
          <a:blip r:embed="rId13"/>
          <a:srcRect/>
          <a:stretch>
            <a:fillRect/>
          </a:stretch>
        </p:blipFill>
        <p:spPr bwMode="auto">
          <a:xfrm>
            <a:off x="7572375" y="5429250"/>
            <a:ext cx="428625" cy="428625"/>
          </a:xfrm>
          <a:prstGeom prst="rect">
            <a:avLst/>
          </a:prstGeom>
          <a:noFill/>
          <a:ln w="9525">
            <a:noFill/>
            <a:miter lim="800000"/>
            <a:headEnd/>
            <a:tailEnd/>
          </a:ln>
        </p:spPr>
      </p:pic>
      <p:grpSp>
        <p:nvGrpSpPr>
          <p:cNvPr id="12315" name="Группа 23"/>
          <p:cNvGrpSpPr>
            <a:grpSpLocks/>
          </p:cNvGrpSpPr>
          <p:nvPr/>
        </p:nvGrpSpPr>
        <p:grpSpPr bwMode="auto">
          <a:xfrm>
            <a:off x="328613" y="2714625"/>
            <a:ext cx="1243012" cy="3571875"/>
            <a:chOff x="760413" y="928688"/>
            <a:chExt cx="1836737" cy="5275262"/>
          </a:xfrm>
        </p:grpSpPr>
        <p:pic>
          <p:nvPicPr>
            <p:cNvPr id="12317" name="Рисунок 3" descr="RITMSCENAR Super Pro.gif"/>
            <p:cNvPicPr>
              <a:picLocks noChangeAspect="1"/>
            </p:cNvPicPr>
            <p:nvPr/>
          </p:nvPicPr>
          <p:blipFill>
            <a:blip r:embed="rId14"/>
            <a:srcRect/>
            <a:stretch>
              <a:fillRect/>
            </a:stretch>
          </p:blipFill>
          <p:spPr bwMode="auto">
            <a:xfrm>
              <a:off x="760413" y="928688"/>
              <a:ext cx="1836737" cy="5275262"/>
            </a:xfrm>
            <a:prstGeom prst="rect">
              <a:avLst/>
            </a:prstGeom>
            <a:noFill/>
            <a:ln w="9525">
              <a:noFill/>
              <a:miter lim="800000"/>
              <a:headEnd/>
              <a:tailEnd/>
            </a:ln>
          </p:spPr>
        </p:pic>
        <p:pic>
          <p:nvPicPr>
            <p:cNvPr id="12318" name="Рисунок 30" descr="01Главная.gif"/>
            <p:cNvPicPr>
              <a:picLocks noChangeAspect="1"/>
            </p:cNvPicPr>
            <p:nvPr/>
          </p:nvPicPr>
          <p:blipFill>
            <a:blip r:embed="rId15"/>
            <a:srcRect/>
            <a:stretch>
              <a:fillRect/>
            </a:stretch>
          </p:blipFill>
          <p:spPr bwMode="auto">
            <a:xfrm>
              <a:off x="1374775" y="1785938"/>
              <a:ext cx="609600" cy="609600"/>
            </a:xfrm>
            <a:prstGeom prst="rect">
              <a:avLst/>
            </a:prstGeom>
            <a:noFill/>
            <a:ln w="9525">
              <a:noFill/>
              <a:miter lim="800000"/>
              <a:headEnd/>
              <a:tailEnd/>
            </a:ln>
          </p:spPr>
        </p:pic>
      </p:grpSp>
      <p:sp>
        <p:nvSpPr>
          <p:cNvPr id="25" name="TextBox 24"/>
          <p:cNvSpPr txBox="1"/>
          <p:nvPr/>
        </p:nvSpPr>
        <p:spPr>
          <a:xfrm>
            <a:off x="500063" y="142875"/>
            <a:ext cx="8143875" cy="2032000"/>
          </a:xfrm>
          <a:prstGeom prst="rect">
            <a:avLst/>
          </a:prstGeom>
          <a:noFill/>
        </p:spPr>
        <p:txBody>
          <a:bodyPr>
            <a:spAutoFit/>
          </a:bodyPr>
          <a:lstStyle/>
          <a:p>
            <a:pPr>
              <a:defRPr/>
            </a:pPr>
            <a:r>
              <a:rPr lang="en-US" sz="1400" dirty="0">
                <a:latin typeface="+mj-lt"/>
              </a:rPr>
              <a:t>OKB tried to create a universal device that would be the most effective and at the same time simple to use by SCENAR practitioners for treating various problems.</a:t>
            </a:r>
          </a:p>
          <a:p>
            <a:pPr>
              <a:defRPr/>
            </a:pPr>
            <a:endParaRPr lang="ru-RU" sz="1400" dirty="0">
              <a:latin typeface="+mj-lt"/>
            </a:endParaRPr>
          </a:p>
          <a:p>
            <a:pPr>
              <a:defRPr/>
            </a:pPr>
            <a:r>
              <a:rPr lang="en-US" sz="1400" dirty="0">
                <a:latin typeface="+mj-lt"/>
              </a:rPr>
              <a:t>SCENAR can be used when treating both acute and chronic conditions; both in sports and in cosmetology.</a:t>
            </a:r>
          </a:p>
          <a:p>
            <a:pPr>
              <a:defRPr/>
            </a:pPr>
            <a:endParaRPr lang="ru-RU" sz="1400" dirty="0">
              <a:latin typeface="+mj-lt"/>
            </a:endParaRPr>
          </a:p>
          <a:p>
            <a:pPr>
              <a:defRPr/>
            </a:pPr>
            <a:r>
              <a:rPr lang="en-US" sz="1400" dirty="0">
                <a:latin typeface="+mj-lt"/>
              </a:rPr>
              <a:t>Simple to use. Beginning specialists can immediately start achieving good results while step by  step studying methodology. This allows them  to better master  SCENAR technology and become highly qualified specialists. </a:t>
            </a:r>
            <a:endParaRPr lang="ru-RU" sz="1400" dirty="0">
              <a:latin typeface="+mj-lt"/>
            </a:endParaRPr>
          </a:p>
          <a:p>
            <a:pPr>
              <a:defRPr/>
            </a:pPr>
            <a:r>
              <a:rPr lang="en-US" sz="1400" dirty="0">
                <a:latin typeface="+mj-lt"/>
              </a:rPr>
              <a:t>With this purpose in mind, OKB constantly continues updating and improving SCENAR devices.</a:t>
            </a:r>
            <a:endParaRPr lang="ru-RU" sz="1400" dirty="0">
              <a:latin typeface="+mj-lt"/>
            </a:endParaRPr>
          </a:p>
          <a:p>
            <a:pPr>
              <a:defRPr/>
            </a:pPr>
            <a:endParaRPr lang="ru-RU" sz="1400"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Рисунок 1" descr="рамка.gif"/>
          <p:cNvPicPr>
            <a:picLocks noChangeAspect="1"/>
          </p:cNvPicPr>
          <p:nvPr/>
        </p:nvPicPr>
        <p:blipFill>
          <a:blip r:embed="rId3"/>
          <a:srcRect/>
          <a:stretch>
            <a:fillRect/>
          </a:stretch>
        </p:blipFill>
        <p:spPr bwMode="auto">
          <a:xfrm>
            <a:off x="0" y="2339975"/>
            <a:ext cx="2143125" cy="504825"/>
          </a:xfrm>
          <a:prstGeom prst="rect">
            <a:avLst/>
          </a:prstGeom>
          <a:noFill/>
          <a:ln w="9525">
            <a:noFill/>
            <a:miter lim="800000"/>
            <a:headEnd/>
            <a:tailEnd/>
          </a:ln>
        </p:spPr>
      </p:pic>
      <p:pic>
        <p:nvPicPr>
          <p:cNvPr id="13315" name="Рисунок 2" descr="RitmScenar Home Expert.gif"/>
          <p:cNvPicPr>
            <a:picLocks noChangeAspect="1"/>
          </p:cNvPicPr>
          <p:nvPr/>
        </p:nvPicPr>
        <p:blipFill>
          <a:blip r:embed="rId4"/>
          <a:srcRect/>
          <a:stretch>
            <a:fillRect/>
          </a:stretch>
        </p:blipFill>
        <p:spPr bwMode="auto">
          <a:xfrm>
            <a:off x="500063" y="3089275"/>
            <a:ext cx="1152525" cy="2840038"/>
          </a:xfrm>
          <a:prstGeom prst="rect">
            <a:avLst/>
          </a:prstGeom>
          <a:noFill/>
          <a:ln w="9525">
            <a:noFill/>
            <a:miter lim="800000"/>
            <a:headEnd/>
            <a:tailEnd/>
          </a:ln>
        </p:spPr>
      </p:pic>
      <p:pic>
        <p:nvPicPr>
          <p:cNvPr id="13316" name="Рисунок 3" descr="home success.gif"/>
          <p:cNvPicPr>
            <a:picLocks noChangeAspect="1"/>
          </p:cNvPicPr>
          <p:nvPr/>
        </p:nvPicPr>
        <p:blipFill>
          <a:blip r:embed="rId5"/>
          <a:srcRect/>
          <a:stretch>
            <a:fillRect/>
          </a:stretch>
        </p:blipFill>
        <p:spPr bwMode="auto">
          <a:xfrm>
            <a:off x="3000375" y="3089275"/>
            <a:ext cx="1090613" cy="2840038"/>
          </a:xfrm>
          <a:prstGeom prst="rect">
            <a:avLst/>
          </a:prstGeom>
          <a:noFill/>
          <a:ln w="9525">
            <a:noFill/>
            <a:miter lim="800000"/>
            <a:headEnd/>
            <a:tailEnd/>
          </a:ln>
        </p:spPr>
      </p:pic>
      <p:pic>
        <p:nvPicPr>
          <p:cNvPr id="13317" name="Рисунок 4" descr="RitmScenar rezult.gif"/>
          <p:cNvPicPr>
            <a:picLocks noChangeAspect="1"/>
          </p:cNvPicPr>
          <p:nvPr/>
        </p:nvPicPr>
        <p:blipFill>
          <a:blip r:embed="rId6"/>
          <a:srcRect/>
          <a:stretch>
            <a:fillRect/>
          </a:stretch>
        </p:blipFill>
        <p:spPr bwMode="auto">
          <a:xfrm>
            <a:off x="5286375" y="3089275"/>
            <a:ext cx="1152525" cy="2840038"/>
          </a:xfrm>
          <a:prstGeom prst="rect">
            <a:avLst/>
          </a:prstGeom>
          <a:noFill/>
          <a:ln w="9525">
            <a:noFill/>
            <a:miter lim="800000"/>
            <a:headEnd/>
            <a:tailEnd/>
          </a:ln>
        </p:spPr>
      </p:pic>
      <p:pic>
        <p:nvPicPr>
          <p:cNvPr id="13318" name="Рисунок 5" descr="RitmScenar Sport.gif"/>
          <p:cNvPicPr>
            <a:picLocks noChangeAspect="1"/>
          </p:cNvPicPr>
          <p:nvPr/>
        </p:nvPicPr>
        <p:blipFill>
          <a:blip r:embed="rId7"/>
          <a:srcRect/>
          <a:stretch>
            <a:fillRect/>
          </a:stretch>
        </p:blipFill>
        <p:spPr bwMode="auto">
          <a:xfrm>
            <a:off x="7500938" y="3089275"/>
            <a:ext cx="1154112" cy="2840038"/>
          </a:xfrm>
          <a:prstGeom prst="rect">
            <a:avLst/>
          </a:prstGeom>
          <a:noFill/>
          <a:ln w="9525">
            <a:noFill/>
            <a:miter lim="800000"/>
            <a:headEnd/>
            <a:tailEnd/>
          </a:ln>
        </p:spPr>
      </p:pic>
      <p:sp>
        <p:nvSpPr>
          <p:cNvPr id="7" name="TextBox 6"/>
          <p:cNvSpPr txBox="1"/>
          <p:nvPr/>
        </p:nvSpPr>
        <p:spPr>
          <a:xfrm>
            <a:off x="293688" y="2422525"/>
            <a:ext cx="1555750" cy="338138"/>
          </a:xfrm>
          <a:prstGeom prst="rect">
            <a:avLst/>
          </a:prstGeom>
          <a:noFill/>
        </p:spPr>
        <p:txBody>
          <a:bodyPr wrap="none">
            <a:spAutoFit/>
          </a:bodyPr>
          <a:lstStyle/>
          <a:p>
            <a:pPr>
              <a:defRPr/>
            </a:pPr>
            <a:r>
              <a:rPr lang="en-US" sz="1600" b="1" dirty="0">
                <a:solidFill>
                  <a:srgbClr val="00B0F0"/>
                </a:solidFill>
                <a:latin typeface="+mj-lt"/>
              </a:rPr>
              <a:t>SCENAR   Expert</a:t>
            </a:r>
            <a:endParaRPr lang="ru-RU" sz="1600" b="1" dirty="0">
              <a:solidFill>
                <a:srgbClr val="00B0F0"/>
              </a:solidFill>
              <a:latin typeface="+mj-lt"/>
            </a:endParaRPr>
          </a:p>
        </p:txBody>
      </p:sp>
      <p:pic>
        <p:nvPicPr>
          <p:cNvPr id="13320" name="Рисунок 9" descr="рамка.gif"/>
          <p:cNvPicPr>
            <a:picLocks noChangeAspect="1"/>
          </p:cNvPicPr>
          <p:nvPr/>
        </p:nvPicPr>
        <p:blipFill>
          <a:blip r:embed="rId3"/>
          <a:srcRect/>
          <a:stretch>
            <a:fillRect/>
          </a:stretch>
        </p:blipFill>
        <p:spPr bwMode="auto">
          <a:xfrm>
            <a:off x="2428875" y="2339975"/>
            <a:ext cx="2143125" cy="504825"/>
          </a:xfrm>
          <a:prstGeom prst="rect">
            <a:avLst/>
          </a:prstGeom>
          <a:noFill/>
          <a:ln w="9525">
            <a:noFill/>
            <a:miter lim="800000"/>
            <a:headEnd/>
            <a:tailEnd/>
          </a:ln>
        </p:spPr>
      </p:pic>
      <p:sp>
        <p:nvSpPr>
          <p:cNvPr id="11" name="TextBox 10"/>
          <p:cNvSpPr txBox="1"/>
          <p:nvPr/>
        </p:nvSpPr>
        <p:spPr>
          <a:xfrm>
            <a:off x="2428875" y="2428875"/>
            <a:ext cx="2209800" cy="339725"/>
          </a:xfrm>
          <a:prstGeom prst="rect">
            <a:avLst/>
          </a:prstGeom>
          <a:noFill/>
        </p:spPr>
        <p:txBody>
          <a:bodyPr wrap="none">
            <a:spAutoFit/>
          </a:bodyPr>
          <a:lstStyle/>
          <a:p>
            <a:pPr>
              <a:defRPr/>
            </a:pPr>
            <a:r>
              <a:rPr lang="en-US" sz="1600" b="1" dirty="0">
                <a:solidFill>
                  <a:srgbClr val="00B0F0"/>
                </a:solidFill>
                <a:latin typeface="+mj-lt"/>
              </a:rPr>
              <a:t>SCENAR   Home Success</a:t>
            </a:r>
            <a:endParaRPr lang="ru-RU" sz="1600" b="1" dirty="0">
              <a:solidFill>
                <a:srgbClr val="00B0F0"/>
              </a:solidFill>
              <a:latin typeface="+mj-lt"/>
            </a:endParaRPr>
          </a:p>
        </p:txBody>
      </p:sp>
      <p:pic>
        <p:nvPicPr>
          <p:cNvPr id="13322" name="Рисунок 11" descr="рамка.gif"/>
          <p:cNvPicPr>
            <a:picLocks noChangeAspect="1"/>
          </p:cNvPicPr>
          <p:nvPr/>
        </p:nvPicPr>
        <p:blipFill>
          <a:blip r:embed="rId3"/>
          <a:srcRect/>
          <a:stretch>
            <a:fillRect/>
          </a:stretch>
        </p:blipFill>
        <p:spPr bwMode="auto">
          <a:xfrm>
            <a:off x="4786313" y="2357438"/>
            <a:ext cx="2143125" cy="504825"/>
          </a:xfrm>
          <a:prstGeom prst="rect">
            <a:avLst/>
          </a:prstGeom>
          <a:noFill/>
          <a:ln w="9525">
            <a:noFill/>
            <a:miter lim="800000"/>
            <a:headEnd/>
            <a:tailEnd/>
          </a:ln>
        </p:spPr>
      </p:pic>
      <p:sp>
        <p:nvSpPr>
          <p:cNvPr id="13" name="TextBox 12"/>
          <p:cNvSpPr txBox="1"/>
          <p:nvPr/>
        </p:nvSpPr>
        <p:spPr>
          <a:xfrm>
            <a:off x="5080000" y="2439988"/>
            <a:ext cx="1528763" cy="339725"/>
          </a:xfrm>
          <a:prstGeom prst="rect">
            <a:avLst/>
          </a:prstGeom>
          <a:noFill/>
        </p:spPr>
        <p:txBody>
          <a:bodyPr wrap="none">
            <a:spAutoFit/>
          </a:bodyPr>
          <a:lstStyle/>
          <a:p>
            <a:pPr>
              <a:defRPr/>
            </a:pPr>
            <a:r>
              <a:rPr lang="en-US" sz="1600" b="1" dirty="0">
                <a:solidFill>
                  <a:srgbClr val="00B0F0"/>
                </a:solidFill>
                <a:latin typeface="+mj-lt"/>
              </a:rPr>
              <a:t>SCENAR   Result</a:t>
            </a:r>
            <a:endParaRPr lang="ru-RU" sz="1600" b="1" dirty="0">
              <a:solidFill>
                <a:srgbClr val="00B0F0"/>
              </a:solidFill>
              <a:latin typeface="+mj-lt"/>
            </a:endParaRPr>
          </a:p>
        </p:txBody>
      </p:sp>
      <p:pic>
        <p:nvPicPr>
          <p:cNvPr id="13324" name="Рисунок 13" descr="рамка.gif"/>
          <p:cNvPicPr>
            <a:picLocks noChangeAspect="1"/>
          </p:cNvPicPr>
          <p:nvPr/>
        </p:nvPicPr>
        <p:blipFill>
          <a:blip r:embed="rId3"/>
          <a:srcRect/>
          <a:stretch>
            <a:fillRect/>
          </a:stretch>
        </p:blipFill>
        <p:spPr bwMode="auto">
          <a:xfrm>
            <a:off x="7000875" y="2357438"/>
            <a:ext cx="2143125" cy="504825"/>
          </a:xfrm>
          <a:prstGeom prst="rect">
            <a:avLst/>
          </a:prstGeom>
          <a:noFill/>
          <a:ln w="9525">
            <a:noFill/>
            <a:miter lim="800000"/>
            <a:headEnd/>
            <a:tailEnd/>
          </a:ln>
        </p:spPr>
      </p:pic>
      <p:sp>
        <p:nvSpPr>
          <p:cNvPr id="15" name="TextBox 14"/>
          <p:cNvSpPr txBox="1"/>
          <p:nvPr/>
        </p:nvSpPr>
        <p:spPr>
          <a:xfrm>
            <a:off x="7143750" y="2439988"/>
            <a:ext cx="1866900" cy="338137"/>
          </a:xfrm>
          <a:prstGeom prst="rect">
            <a:avLst/>
          </a:prstGeom>
          <a:noFill/>
        </p:spPr>
        <p:txBody>
          <a:bodyPr wrap="none">
            <a:spAutoFit/>
          </a:bodyPr>
          <a:lstStyle/>
          <a:p>
            <a:pPr>
              <a:defRPr/>
            </a:pPr>
            <a:r>
              <a:rPr lang="en-US" sz="1600" b="1" dirty="0">
                <a:solidFill>
                  <a:srgbClr val="00B0F0"/>
                </a:solidFill>
                <a:latin typeface="+mj-lt"/>
              </a:rPr>
              <a:t>SCENAR   Sport Plus</a:t>
            </a:r>
            <a:endParaRPr lang="ru-RU" sz="1600" b="1" dirty="0">
              <a:solidFill>
                <a:srgbClr val="00B0F0"/>
              </a:solidFill>
              <a:latin typeface="+mj-lt"/>
            </a:endParaRPr>
          </a:p>
        </p:txBody>
      </p:sp>
      <p:sp>
        <p:nvSpPr>
          <p:cNvPr id="13326" name="TextBox 15"/>
          <p:cNvSpPr txBox="1">
            <a:spLocks noChangeArrowheads="1"/>
          </p:cNvSpPr>
          <p:nvPr/>
        </p:nvSpPr>
        <p:spPr bwMode="auto">
          <a:xfrm>
            <a:off x="928688" y="328613"/>
            <a:ext cx="7286625" cy="1600200"/>
          </a:xfrm>
          <a:prstGeom prst="rect">
            <a:avLst/>
          </a:prstGeom>
          <a:noFill/>
          <a:ln w="9525">
            <a:noFill/>
            <a:miter lim="800000"/>
            <a:headEnd/>
            <a:tailEnd/>
          </a:ln>
        </p:spPr>
        <p:txBody>
          <a:bodyPr>
            <a:spAutoFit/>
          </a:bodyPr>
          <a:lstStyle/>
          <a:p>
            <a:r>
              <a:rPr lang="en-US" sz="1400">
                <a:latin typeface="Calibri" pitchFamily="34" charset="0"/>
              </a:rPr>
              <a:t>Certain improvements were made on home use devices.</a:t>
            </a:r>
          </a:p>
          <a:p>
            <a:endParaRPr lang="ru-RU" sz="1400">
              <a:latin typeface="Calibri" pitchFamily="34" charset="0"/>
            </a:endParaRPr>
          </a:p>
          <a:p>
            <a:r>
              <a:rPr lang="en-US" sz="1400">
                <a:latin typeface="Calibri" pitchFamily="34" charset="0"/>
              </a:rPr>
              <a:t>We have improved diagnostics of the most optimal zones. Those are devices Home Expert with a screen and Home Success without a screen. It has two kinds of diagnostics that allow us to locate the best zone to work on.</a:t>
            </a:r>
          </a:p>
          <a:p>
            <a:endParaRPr lang="ru-RU" sz="1400">
              <a:latin typeface="Calibri" pitchFamily="34" charset="0"/>
            </a:endParaRPr>
          </a:p>
          <a:p>
            <a:r>
              <a:rPr lang="en-US" sz="1400">
                <a:latin typeface="Calibri" pitchFamily="34" charset="0"/>
              </a:rPr>
              <a:t>This is the group of devices CHANS -01 with added diagnostics. </a:t>
            </a:r>
            <a:endParaRPr lang="ru-RU" sz="140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8" name="Рисунок 1" descr="рамка.gif"/>
          <p:cNvPicPr>
            <a:picLocks noChangeAspect="1"/>
          </p:cNvPicPr>
          <p:nvPr/>
        </p:nvPicPr>
        <p:blipFill>
          <a:blip r:embed="rId3"/>
          <a:srcRect/>
          <a:stretch>
            <a:fillRect/>
          </a:stretch>
        </p:blipFill>
        <p:spPr bwMode="auto">
          <a:xfrm>
            <a:off x="2060575" y="285750"/>
            <a:ext cx="5022850" cy="928688"/>
          </a:xfrm>
          <a:prstGeom prst="rect">
            <a:avLst/>
          </a:prstGeom>
          <a:noFill/>
          <a:ln w="9525">
            <a:noFill/>
            <a:miter lim="800000"/>
            <a:headEnd/>
            <a:tailEnd/>
          </a:ln>
        </p:spPr>
      </p:pic>
      <p:pic>
        <p:nvPicPr>
          <p:cNvPr id="14339" name="Picture 2" descr="D:\текушее\презентация\Chans-01-Scenar.png"/>
          <p:cNvPicPr>
            <a:picLocks noChangeAspect="1" noChangeArrowheads="1"/>
          </p:cNvPicPr>
          <p:nvPr/>
        </p:nvPicPr>
        <p:blipFill>
          <a:blip r:embed="rId4"/>
          <a:srcRect/>
          <a:stretch>
            <a:fillRect/>
          </a:stretch>
        </p:blipFill>
        <p:spPr bwMode="auto">
          <a:xfrm>
            <a:off x="714375" y="2465388"/>
            <a:ext cx="3063875" cy="2860675"/>
          </a:xfrm>
          <a:prstGeom prst="rect">
            <a:avLst/>
          </a:prstGeom>
          <a:noFill/>
          <a:ln w="9525">
            <a:noFill/>
            <a:miter lim="800000"/>
            <a:headEnd/>
            <a:tailEnd/>
          </a:ln>
        </p:spPr>
      </p:pic>
      <p:pic>
        <p:nvPicPr>
          <p:cNvPr id="14340" name="Picture 3" descr="D:\текушее\презентация\Chans-01-Scenar_1.png"/>
          <p:cNvPicPr>
            <a:picLocks noChangeAspect="1" noChangeArrowheads="1"/>
          </p:cNvPicPr>
          <p:nvPr/>
        </p:nvPicPr>
        <p:blipFill>
          <a:blip r:embed="rId5"/>
          <a:srcRect/>
          <a:stretch>
            <a:fillRect/>
          </a:stretch>
        </p:blipFill>
        <p:spPr bwMode="auto">
          <a:xfrm>
            <a:off x="5162550" y="2465388"/>
            <a:ext cx="3063875" cy="2860675"/>
          </a:xfrm>
          <a:prstGeom prst="rect">
            <a:avLst/>
          </a:prstGeom>
          <a:noFill/>
          <a:ln w="9525">
            <a:noFill/>
            <a:miter lim="800000"/>
            <a:headEnd/>
            <a:tailEnd/>
          </a:ln>
        </p:spPr>
      </p:pic>
      <p:pic>
        <p:nvPicPr>
          <p:cNvPr id="14341" name="Picture 4" descr="D:\текушее\презентация\str.png"/>
          <p:cNvPicPr>
            <a:picLocks noChangeAspect="1" noChangeArrowheads="1"/>
          </p:cNvPicPr>
          <p:nvPr/>
        </p:nvPicPr>
        <p:blipFill>
          <a:blip r:embed="rId6"/>
          <a:srcRect/>
          <a:stretch>
            <a:fillRect/>
          </a:stretch>
        </p:blipFill>
        <p:spPr bwMode="auto">
          <a:xfrm>
            <a:off x="6072188" y="2214563"/>
            <a:ext cx="1365250" cy="1681162"/>
          </a:xfrm>
          <a:prstGeom prst="rect">
            <a:avLst/>
          </a:prstGeom>
          <a:noFill/>
          <a:ln w="9525">
            <a:noFill/>
            <a:miter lim="800000"/>
            <a:headEnd/>
            <a:tailEnd/>
          </a:ln>
        </p:spPr>
      </p:pic>
      <p:sp>
        <p:nvSpPr>
          <p:cNvPr id="9" name="TextBox 8"/>
          <p:cNvSpPr txBox="1"/>
          <p:nvPr/>
        </p:nvSpPr>
        <p:spPr>
          <a:xfrm>
            <a:off x="3359150" y="488950"/>
            <a:ext cx="2016125" cy="523875"/>
          </a:xfrm>
          <a:prstGeom prst="rect">
            <a:avLst/>
          </a:prstGeom>
          <a:noFill/>
        </p:spPr>
        <p:txBody>
          <a:bodyPr wrap="none">
            <a:spAutoFit/>
          </a:bodyPr>
          <a:lstStyle/>
          <a:p>
            <a:pPr>
              <a:defRPr/>
            </a:pPr>
            <a:r>
              <a:rPr lang="en-US" sz="2800" b="1" dirty="0">
                <a:solidFill>
                  <a:srgbClr val="00B0F0"/>
                </a:solidFill>
                <a:latin typeface="+mj-lt"/>
              </a:rPr>
              <a:t>Diagnostic</a:t>
            </a:r>
            <a:r>
              <a:rPr lang="en-US" sz="2800" dirty="0">
                <a:latin typeface="Calibri" pitchFamily="34" charset="0"/>
              </a:rPr>
              <a:t> </a:t>
            </a:r>
            <a:r>
              <a:rPr lang="ru-RU" sz="2800" b="1" dirty="0">
                <a:solidFill>
                  <a:srgbClr val="00B0F0"/>
                </a:solidFill>
                <a:latin typeface="+mj-lt"/>
              </a:rPr>
              <a:t>1</a:t>
            </a:r>
          </a:p>
        </p:txBody>
      </p:sp>
      <p:sp>
        <p:nvSpPr>
          <p:cNvPr id="14343" name="TextBox 9"/>
          <p:cNvSpPr txBox="1">
            <a:spLocks noChangeArrowheads="1"/>
          </p:cNvSpPr>
          <p:nvPr/>
        </p:nvSpPr>
        <p:spPr bwMode="auto">
          <a:xfrm>
            <a:off x="928688" y="1285875"/>
            <a:ext cx="7286625" cy="738188"/>
          </a:xfrm>
          <a:prstGeom prst="rect">
            <a:avLst/>
          </a:prstGeom>
          <a:noFill/>
          <a:ln w="9525">
            <a:noFill/>
            <a:miter lim="800000"/>
            <a:headEnd/>
            <a:tailEnd/>
          </a:ln>
        </p:spPr>
        <p:txBody>
          <a:bodyPr>
            <a:spAutoFit/>
          </a:bodyPr>
          <a:lstStyle/>
          <a:p>
            <a:r>
              <a:rPr lang="en-US" sz="1400">
                <a:latin typeface="Calibri" pitchFamily="34" charset="0"/>
              </a:rPr>
              <a:t>When the light D goes on, we turn on plus, one time and the regime D-1 turns on (we call it diagnostic 1) this regime D-1 allows us to quickly determine and choose the optimal place for medical application according to the number of the lights that are on.</a:t>
            </a:r>
            <a:endParaRPr lang="ru-RU" sz="140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28688" y="357188"/>
            <a:ext cx="7286625" cy="523875"/>
          </a:xfrm>
          <a:prstGeom prst="rect">
            <a:avLst/>
          </a:prstGeom>
          <a:noFill/>
        </p:spPr>
        <p:txBody>
          <a:bodyPr>
            <a:spAutoFit/>
          </a:bodyPr>
          <a:lstStyle/>
          <a:p>
            <a:pPr>
              <a:defRPr/>
            </a:pPr>
            <a:r>
              <a:rPr lang="en-US" sz="1400" dirty="0">
                <a:latin typeface="Calibri" pitchFamily="34" charset="0"/>
              </a:rPr>
              <a:t>Depending on the place, one to four lights may go on, the more optimal the zone, the more lights on the device will be on.</a:t>
            </a:r>
            <a:endParaRPr lang="ru-RU" sz="1400" dirty="0">
              <a:latin typeface="+mj-lt"/>
            </a:endParaRPr>
          </a:p>
        </p:txBody>
      </p:sp>
      <p:pic>
        <p:nvPicPr>
          <p:cNvPr id="15363" name="Рисунок 6" descr="D1_1.jpg"/>
          <p:cNvPicPr>
            <a:picLocks noChangeAspect="1"/>
          </p:cNvPicPr>
          <p:nvPr/>
        </p:nvPicPr>
        <p:blipFill>
          <a:blip r:embed="rId3"/>
          <a:srcRect/>
          <a:stretch>
            <a:fillRect/>
          </a:stretch>
        </p:blipFill>
        <p:spPr bwMode="auto">
          <a:xfrm>
            <a:off x="857250" y="4040188"/>
            <a:ext cx="3071813" cy="2103437"/>
          </a:xfrm>
          <a:prstGeom prst="rect">
            <a:avLst/>
          </a:prstGeom>
          <a:noFill/>
          <a:ln w="9525">
            <a:noFill/>
            <a:miter lim="800000"/>
            <a:headEnd/>
            <a:tailEnd/>
          </a:ln>
        </p:spPr>
      </p:pic>
      <p:pic>
        <p:nvPicPr>
          <p:cNvPr id="15364" name="Рисунок 7" descr="D1.jpg"/>
          <p:cNvPicPr>
            <a:picLocks noChangeAspect="1"/>
          </p:cNvPicPr>
          <p:nvPr/>
        </p:nvPicPr>
        <p:blipFill>
          <a:blip r:embed="rId4"/>
          <a:srcRect/>
          <a:stretch>
            <a:fillRect/>
          </a:stretch>
        </p:blipFill>
        <p:spPr bwMode="auto">
          <a:xfrm>
            <a:off x="857250" y="1325563"/>
            <a:ext cx="3071813" cy="2103437"/>
          </a:xfrm>
          <a:prstGeom prst="rect">
            <a:avLst/>
          </a:prstGeom>
          <a:noFill/>
          <a:ln w="9525">
            <a:noFill/>
            <a:miter lim="800000"/>
            <a:headEnd/>
            <a:tailEnd/>
          </a:ln>
        </p:spPr>
      </p:pic>
      <p:pic>
        <p:nvPicPr>
          <p:cNvPr id="15365" name="Рисунок 8" descr="D1_3.jpg"/>
          <p:cNvPicPr>
            <a:picLocks noChangeAspect="1"/>
          </p:cNvPicPr>
          <p:nvPr/>
        </p:nvPicPr>
        <p:blipFill>
          <a:blip r:embed="rId5"/>
          <a:srcRect/>
          <a:stretch>
            <a:fillRect/>
          </a:stretch>
        </p:blipFill>
        <p:spPr bwMode="auto">
          <a:xfrm>
            <a:off x="5143500" y="4040188"/>
            <a:ext cx="3071813" cy="2103437"/>
          </a:xfrm>
          <a:prstGeom prst="rect">
            <a:avLst/>
          </a:prstGeom>
          <a:noFill/>
          <a:ln w="9525">
            <a:noFill/>
            <a:miter lim="800000"/>
            <a:headEnd/>
            <a:tailEnd/>
          </a:ln>
        </p:spPr>
      </p:pic>
      <p:pic>
        <p:nvPicPr>
          <p:cNvPr id="15366" name="Рисунок 9" descr="D1_2.jpg"/>
          <p:cNvPicPr>
            <a:picLocks noChangeAspect="1"/>
          </p:cNvPicPr>
          <p:nvPr/>
        </p:nvPicPr>
        <p:blipFill>
          <a:blip r:embed="rId6"/>
          <a:srcRect/>
          <a:stretch>
            <a:fillRect/>
          </a:stretch>
        </p:blipFill>
        <p:spPr bwMode="auto">
          <a:xfrm>
            <a:off x="5143500" y="1325563"/>
            <a:ext cx="3071813" cy="2103437"/>
          </a:xfrm>
          <a:prstGeom prst="rect">
            <a:avLst/>
          </a:prstGeom>
          <a:noFill/>
          <a:ln w="9525">
            <a:noFill/>
            <a:miter lim="800000"/>
            <a:headEnd/>
            <a:tailEnd/>
          </a:ln>
        </p:spPr>
      </p:pic>
      <p:sp>
        <p:nvSpPr>
          <p:cNvPr id="11" name="TextBox 10"/>
          <p:cNvSpPr txBox="1"/>
          <p:nvPr/>
        </p:nvSpPr>
        <p:spPr>
          <a:xfrm>
            <a:off x="500063" y="3059113"/>
            <a:ext cx="312737" cy="369887"/>
          </a:xfrm>
          <a:prstGeom prst="rect">
            <a:avLst/>
          </a:prstGeom>
          <a:noFill/>
        </p:spPr>
        <p:txBody>
          <a:bodyPr wrap="none">
            <a:spAutoFit/>
          </a:bodyPr>
          <a:lstStyle/>
          <a:p>
            <a:pPr>
              <a:defRPr/>
            </a:pPr>
            <a:r>
              <a:rPr lang="en-US" b="1" dirty="0">
                <a:solidFill>
                  <a:srgbClr val="0070C0"/>
                </a:solidFill>
                <a:latin typeface="+mj-lt"/>
              </a:rPr>
              <a:t>1</a:t>
            </a:r>
            <a:endParaRPr lang="ru-RU" b="1" dirty="0">
              <a:solidFill>
                <a:srgbClr val="0070C0"/>
              </a:solidFill>
              <a:latin typeface="+mj-lt"/>
            </a:endParaRPr>
          </a:p>
        </p:txBody>
      </p:sp>
      <p:sp>
        <p:nvSpPr>
          <p:cNvPr id="12" name="TextBox 11"/>
          <p:cNvSpPr txBox="1"/>
          <p:nvPr/>
        </p:nvSpPr>
        <p:spPr>
          <a:xfrm>
            <a:off x="500063" y="5715000"/>
            <a:ext cx="312737" cy="369888"/>
          </a:xfrm>
          <a:prstGeom prst="rect">
            <a:avLst/>
          </a:prstGeom>
          <a:noFill/>
        </p:spPr>
        <p:txBody>
          <a:bodyPr wrap="none">
            <a:spAutoFit/>
          </a:bodyPr>
          <a:lstStyle/>
          <a:p>
            <a:pPr>
              <a:defRPr/>
            </a:pPr>
            <a:r>
              <a:rPr lang="en-US" b="1" dirty="0">
                <a:solidFill>
                  <a:srgbClr val="0070C0"/>
                </a:solidFill>
                <a:latin typeface="+mj-lt"/>
              </a:rPr>
              <a:t>2</a:t>
            </a:r>
            <a:endParaRPr lang="ru-RU" b="1" dirty="0">
              <a:solidFill>
                <a:srgbClr val="0070C0"/>
              </a:solidFill>
              <a:latin typeface="+mj-lt"/>
            </a:endParaRPr>
          </a:p>
        </p:txBody>
      </p:sp>
      <p:sp>
        <p:nvSpPr>
          <p:cNvPr id="13" name="TextBox 12"/>
          <p:cNvSpPr txBox="1"/>
          <p:nvPr/>
        </p:nvSpPr>
        <p:spPr>
          <a:xfrm>
            <a:off x="4786313" y="3059113"/>
            <a:ext cx="312737" cy="369887"/>
          </a:xfrm>
          <a:prstGeom prst="rect">
            <a:avLst/>
          </a:prstGeom>
          <a:noFill/>
        </p:spPr>
        <p:txBody>
          <a:bodyPr wrap="none">
            <a:spAutoFit/>
          </a:bodyPr>
          <a:lstStyle/>
          <a:p>
            <a:pPr>
              <a:defRPr/>
            </a:pPr>
            <a:r>
              <a:rPr lang="en-US" b="1" dirty="0">
                <a:solidFill>
                  <a:srgbClr val="0070C0"/>
                </a:solidFill>
                <a:latin typeface="+mj-lt"/>
              </a:rPr>
              <a:t>3</a:t>
            </a:r>
            <a:endParaRPr lang="ru-RU" b="1" dirty="0">
              <a:solidFill>
                <a:srgbClr val="0070C0"/>
              </a:solidFill>
              <a:latin typeface="+mj-lt"/>
            </a:endParaRPr>
          </a:p>
        </p:txBody>
      </p:sp>
      <p:sp>
        <p:nvSpPr>
          <p:cNvPr id="14" name="TextBox 13"/>
          <p:cNvSpPr txBox="1"/>
          <p:nvPr/>
        </p:nvSpPr>
        <p:spPr>
          <a:xfrm>
            <a:off x="4786313" y="5786438"/>
            <a:ext cx="312737" cy="369887"/>
          </a:xfrm>
          <a:prstGeom prst="rect">
            <a:avLst/>
          </a:prstGeom>
          <a:noFill/>
        </p:spPr>
        <p:txBody>
          <a:bodyPr wrap="none">
            <a:spAutoFit/>
          </a:bodyPr>
          <a:lstStyle/>
          <a:p>
            <a:pPr>
              <a:defRPr/>
            </a:pPr>
            <a:r>
              <a:rPr lang="en-US" b="1" dirty="0">
                <a:solidFill>
                  <a:srgbClr val="0070C0"/>
                </a:solidFill>
                <a:latin typeface="+mj-lt"/>
              </a:rPr>
              <a:t>4</a:t>
            </a:r>
            <a:endParaRPr lang="ru-RU" b="1" dirty="0">
              <a:solidFill>
                <a:srgbClr val="0070C0"/>
              </a:solidFill>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2392363" y="1214438"/>
            <a:ext cx="4359275" cy="584200"/>
          </a:xfrm>
          <a:prstGeom prst="rect">
            <a:avLst/>
          </a:prstGeom>
          <a:noFill/>
        </p:spPr>
        <p:txBody>
          <a:bodyPr>
            <a:spAutoFit/>
          </a:bodyPr>
          <a:lstStyle/>
          <a:p>
            <a:pPr algn="ctr">
              <a:defRPr/>
            </a:pPr>
            <a:r>
              <a:rPr lang="en-US" sz="1600" dirty="0">
                <a:latin typeface="Calibri" pitchFamily="34" charset="0"/>
              </a:rPr>
              <a:t>On the device  with the screen,  information will be shown in numbers 1 through 4</a:t>
            </a:r>
            <a:endParaRPr lang="ru-RU" sz="1600" dirty="0">
              <a:latin typeface="+mj-lt"/>
            </a:endParaRPr>
          </a:p>
        </p:txBody>
      </p:sp>
      <p:pic>
        <p:nvPicPr>
          <p:cNvPr id="16387" name="Picture 2" descr="D:\текушее\презентация\Chans-01-Scena-M.png"/>
          <p:cNvPicPr>
            <a:picLocks noChangeAspect="1" noChangeArrowheads="1"/>
          </p:cNvPicPr>
          <p:nvPr/>
        </p:nvPicPr>
        <p:blipFill>
          <a:blip r:embed="rId3"/>
          <a:srcRect/>
          <a:stretch>
            <a:fillRect/>
          </a:stretch>
        </p:blipFill>
        <p:spPr bwMode="auto">
          <a:xfrm>
            <a:off x="1079500" y="2709863"/>
            <a:ext cx="3063875" cy="2862262"/>
          </a:xfrm>
          <a:prstGeom prst="rect">
            <a:avLst/>
          </a:prstGeom>
          <a:noFill/>
          <a:ln w="9525">
            <a:noFill/>
            <a:miter lim="800000"/>
            <a:headEnd/>
            <a:tailEnd/>
          </a:ln>
        </p:spPr>
      </p:pic>
      <p:pic>
        <p:nvPicPr>
          <p:cNvPr id="16388" name="Picture 3" descr="D:\текушее\презентация\Chans-01-Scena-M_1.png"/>
          <p:cNvPicPr>
            <a:picLocks noChangeAspect="1" noChangeArrowheads="1"/>
          </p:cNvPicPr>
          <p:nvPr/>
        </p:nvPicPr>
        <p:blipFill>
          <a:blip r:embed="rId4"/>
          <a:srcRect/>
          <a:stretch>
            <a:fillRect/>
          </a:stretch>
        </p:blipFill>
        <p:spPr bwMode="auto">
          <a:xfrm>
            <a:off x="4929188" y="2709863"/>
            <a:ext cx="3063875" cy="2862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10" name="Picture 2" descr="D:\текушее\презентация\Chans-01-Scenar.png"/>
          <p:cNvPicPr>
            <a:picLocks noChangeAspect="1" noChangeArrowheads="1"/>
          </p:cNvPicPr>
          <p:nvPr/>
        </p:nvPicPr>
        <p:blipFill>
          <a:blip r:embed="rId3"/>
          <a:srcRect/>
          <a:stretch>
            <a:fillRect/>
          </a:stretch>
        </p:blipFill>
        <p:spPr bwMode="auto">
          <a:xfrm>
            <a:off x="1079500" y="2711450"/>
            <a:ext cx="3063875" cy="2860675"/>
          </a:xfrm>
          <a:prstGeom prst="rect">
            <a:avLst/>
          </a:prstGeom>
          <a:noFill/>
          <a:ln w="9525">
            <a:noFill/>
            <a:miter lim="800000"/>
            <a:headEnd/>
            <a:tailEnd/>
          </a:ln>
        </p:spPr>
      </p:pic>
      <p:pic>
        <p:nvPicPr>
          <p:cNvPr id="17411" name="Picture 3" descr="D:\текушее\презентация\Chans-01-Scenar_1.png"/>
          <p:cNvPicPr>
            <a:picLocks noChangeAspect="1" noChangeArrowheads="1"/>
          </p:cNvPicPr>
          <p:nvPr/>
        </p:nvPicPr>
        <p:blipFill>
          <a:blip r:embed="rId4"/>
          <a:srcRect/>
          <a:stretch>
            <a:fillRect/>
          </a:stretch>
        </p:blipFill>
        <p:spPr bwMode="auto">
          <a:xfrm>
            <a:off x="4929188" y="2711450"/>
            <a:ext cx="3063875" cy="2860675"/>
          </a:xfrm>
          <a:prstGeom prst="rect">
            <a:avLst/>
          </a:prstGeom>
          <a:noFill/>
          <a:ln w="9525">
            <a:noFill/>
            <a:miter lim="800000"/>
            <a:headEnd/>
            <a:tailEnd/>
          </a:ln>
        </p:spPr>
      </p:pic>
      <p:pic>
        <p:nvPicPr>
          <p:cNvPr id="17412" name="Picture 2" descr="D:\текушее\презентация\signal.png"/>
          <p:cNvPicPr>
            <a:picLocks noChangeAspect="1" noChangeArrowheads="1"/>
          </p:cNvPicPr>
          <p:nvPr/>
        </p:nvPicPr>
        <p:blipFill>
          <a:blip r:embed="rId5"/>
          <a:srcRect/>
          <a:stretch>
            <a:fillRect/>
          </a:stretch>
        </p:blipFill>
        <p:spPr bwMode="auto">
          <a:xfrm>
            <a:off x="5286375" y="5630863"/>
            <a:ext cx="2571750" cy="727075"/>
          </a:xfrm>
          <a:prstGeom prst="rect">
            <a:avLst/>
          </a:prstGeom>
          <a:noFill/>
          <a:ln w="9525">
            <a:noFill/>
            <a:miter lim="800000"/>
            <a:headEnd/>
            <a:tailEnd/>
          </a:ln>
        </p:spPr>
      </p:pic>
      <p:pic>
        <p:nvPicPr>
          <p:cNvPr id="17413" name="Рисунок 1" descr="рамка.gif"/>
          <p:cNvPicPr>
            <a:picLocks noChangeAspect="1"/>
          </p:cNvPicPr>
          <p:nvPr/>
        </p:nvPicPr>
        <p:blipFill>
          <a:blip r:embed="rId6"/>
          <a:srcRect/>
          <a:stretch>
            <a:fillRect/>
          </a:stretch>
        </p:blipFill>
        <p:spPr bwMode="auto">
          <a:xfrm>
            <a:off x="2060575" y="285750"/>
            <a:ext cx="5022850" cy="928688"/>
          </a:xfrm>
          <a:prstGeom prst="rect">
            <a:avLst/>
          </a:prstGeom>
          <a:noFill/>
          <a:ln w="9525">
            <a:noFill/>
            <a:miter lim="800000"/>
            <a:headEnd/>
            <a:tailEnd/>
          </a:ln>
        </p:spPr>
      </p:pic>
      <p:sp>
        <p:nvSpPr>
          <p:cNvPr id="12" name="TextBox 11"/>
          <p:cNvSpPr txBox="1"/>
          <p:nvPr/>
        </p:nvSpPr>
        <p:spPr>
          <a:xfrm>
            <a:off x="928688" y="1258888"/>
            <a:ext cx="7286625" cy="1384300"/>
          </a:xfrm>
          <a:prstGeom prst="rect">
            <a:avLst/>
          </a:prstGeom>
          <a:noFill/>
        </p:spPr>
        <p:txBody>
          <a:bodyPr>
            <a:spAutoFit/>
          </a:bodyPr>
          <a:lstStyle/>
          <a:p>
            <a:pPr>
              <a:defRPr/>
            </a:pPr>
            <a:r>
              <a:rPr lang="en-US" sz="1400" dirty="0">
                <a:latin typeface="Calibri" pitchFamily="34" charset="0"/>
              </a:rPr>
              <a:t>Press the right button until the light D switches on. Then we press button “+” until the double sound goes on or D-2 (diagnostic 2) appears on the screen. </a:t>
            </a:r>
          </a:p>
          <a:p>
            <a:pPr>
              <a:defRPr/>
            </a:pPr>
            <a:endParaRPr lang="ru-RU" sz="1400" dirty="0">
              <a:latin typeface="Calibri" pitchFamily="34" charset="0"/>
            </a:endParaRPr>
          </a:p>
          <a:p>
            <a:pPr>
              <a:defRPr/>
            </a:pPr>
            <a:r>
              <a:rPr lang="en-US" sz="1400" dirty="0">
                <a:latin typeface="Calibri" pitchFamily="34" charset="0"/>
              </a:rPr>
              <a:t>This diagnostic is used when the device is  slid on the skin. It allows us to locate active areas (zones of small asymmetry.)</a:t>
            </a:r>
            <a:endParaRPr lang="ru-RU" sz="1400" dirty="0">
              <a:latin typeface="Calibri" pitchFamily="34" charset="0"/>
            </a:endParaRPr>
          </a:p>
          <a:p>
            <a:pPr>
              <a:defRPr/>
            </a:pPr>
            <a:endParaRPr lang="ru-RU" sz="1400" dirty="0">
              <a:latin typeface="+mj-lt"/>
            </a:endParaRPr>
          </a:p>
        </p:txBody>
      </p:sp>
      <p:sp>
        <p:nvSpPr>
          <p:cNvPr id="13" name="TextBox 12"/>
          <p:cNvSpPr txBox="1"/>
          <p:nvPr/>
        </p:nvSpPr>
        <p:spPr>
          <a:xfrm>
            <a:off x="3359150" y="488950"/>
            <a:ext cx="2016125" cy="523875"/>
          </a:xfrm>
          <a:prstGeom prst="rect">
            <a:avLst/>
          </a:prstGeom>
          <a:noFill/>
        </p:spPr>
        <p:txBody>
          <a:bodyPr wrap="none">
            <a:spAutoFit/>
          </a:bodyPr>
          <a:lstStyle/>
          <a:p>
            <a:pPr>
              <a:defRPr/>
            </a:pPr>
            <a:r>
              <a:rPr lang="en-US" sz="2800" b="1" dirty="0">
                <a:solidFill>
                  <a:srgbClr val="00B0F0"/>
                </a:solidFill>
                <a:latin typeface="+mj-lt"/>
              </a:rPr>
              <a:t>Diagnostic</a:t>
            </a:r>
            <a:r>
              <a:rPr lang="en-US" sz="2800" dirty="0">
                <a:latin typeface="Calibri" pitchFamily="34" charset="0"/>
              </a:rPr>
              <a:t> </a:t>
            </a:r>
            <a:r>
              <a:rPr lang="en-US" sz="2800" b="1" dirty="0">
                <a:solidFill>
                  <a:srgbClr val="00B0F0"/>
                </a:solidFill>
                <a:latin typeface="+mj-lt"/>
              </a:rPr>
              <a:t>2</a:t>
            </a:r>
            <a:endParaRPr lang="ru-RU" sz="2800" b="1" dirty="0">
              <a:solidFill>
                <a:srgbClr val="00B0F0"/>
              </a:solidFill>
              <a:latin typeface="+mj-lt"/>
            </a:endParaRPr>
          </a:p>
        </p:txBody>
      </p:sp>
      <p:pic>
        <p:nvPicPr>
          <p:cNvPr id="17416" name="Picture 4" descr="D:\текушее\презентация\str.png"/>
          <p:cNvPicPr>
            <a:picLocks noChangeAspect="1" noChangeArrowheads="1"/>
          </p:cNvPicPr>
          <p:nvPr/>
        </p:nvPicPr>
        <p:blipFill>
          <a:blip r:embed="rId7"/>
          <a:srcRect/>
          <a:stretch>
            <a:fillRect/>
          </a:stretch>
        </p:blipFill>
        <p:spPr bwMode="auto">
          <a:xfrm rot="4311885">
            <a:off x="6632576" y="3332162"/>
            <a:ext cx="1174750" cy="127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434" name="Рисунок 10" descr="D2_4.jpg"/>
          <p:cNvPicPr>
            <a:picLocks noChangeAspect="1"/>
          </p:cNvPicPr>
          <p:nvPr/>
        </p:nvPicPr>
        <p:blipFill>
          <a:blip r:embed="rId3"/>
          <a:srcRect/>
          <a:stretch>
            <a:fillRect/>
          </a:stretch>
        </p:blipFill>
        <p:spPr bwMode="auto">
          <a:xfrm>
            <a:off x="5286375" y="1571625"/>
            <a:ext cx="3152775" cy="2101850"/>
          </a:xfrm>
          <a:prstGeom prst="rect">
            <a:avLst/>
          </a:prstGeom>
          <a:noFill/>
          <a:ln w="9525">
            <a:noFill/>
            <a:miter lim="800000"/>
            <a:headEnd/>
            <a:tailEnd/>
          </a:ln>
        </p:spPr>
      </p:pic>
      <p:pic>
        <p:nvPicPr>
          <p:cNvPr id="18435" name="Рисунок 11" descr="D2_3.jpg"/>
          <p:cNvPicPr>
            <a:picLocks noChangeAspect="1"/>
          </p:cNvPicPr>
          <p:nvPr/>
        </p:nvPicPr>
        <p:blipFill>
          <a:blip r:embed="rId4"/>
          <a:srcRect/>
          <a:stretch>
            <a:fillRect/>
          </a:stretch>
        </p:blipFill>
        <p:spPr bwMode="auto">
          <a:xfrm>
            <a:off x="5286375" y="4143375"/>
            <a:ext cx="3152775" cy="2101850"/>
          </a:xfrm>
          <a:prstGeom prst="rect">
            <a:avLst/>
          </a:prstGeom>
          <a:noFill/>
          <a:ln w="9525">
            <a:noFill/>
            <a:miter lim="800000"/>
            <a:headEnd/>
            <a:tailEnd/>
          </a:ln>
        </p:spPr>
      </p:pic>
      <p:pic>
        <p:nvPicPr>
          <p:cNvPr id="18436" name="Рисунок 12" descr="D2_2.jpg"/>
          <p:cNvPicPr>
            <a:picLocks noChangeAspect="1"/>
          </p:cNvPicPr>
          <p:nvPr/>
        </p:nvPicPr>
        <p:blipFill>
          <a:blip r:embed="rId5"/>
          <a:srcRect/>
          <a:stretch>
            <a:fillRect/>
          </a:stretch>
        </p:blipFill>
        <p:spPr bwMode="auto">
          <a:xfrm>
            <a:off x="857250" y="4143375"/>
            <a:ext cx="3152775" cy="2101850"/>
          </a:xfrm>
          <a:prstGeom prst="rect">
            <a:avLst/>
          </a:prstGeom>
          <a:noFill/>
          <a:ln w="9525">
            <a:noFill/>
            <a:miter lim="800000"/>
            <a:headEnd/>
            <a:tailEnd/>
          </a:ln>
        </p:spPr>
      </p:pic>
      <p:pic>
        <p:nvPicPr>
          <p:cNvPr id="18437" name="Рисунок 13" descr="D2_1.jpg"/>
          <p:cNvPicPr>
            <a:picLocks noChangeAspect="1"/>
          </p:cNvPicPr>
          <p:nvPr/>
        </p:nvPicPr>
        <p:blipFill>
          <a:blip r:embed="rId6"/>
          <a:srcRect/>
          <a:stretch>
            <a:fillRect/>
          </a:stretch>
        </p:blipFill>
        <p:spPr bwMode="auto">
          <a:xfrm>
            <a:off x="785813" y="1571625"/>
            <a:ext cx="3152775" cy="2101850"/>
          </a:xfrm>
          <a:prstGeom prst="rect">
            <a:avLst/>
          </a:prstGeom>
          <a:noFill/>
          <a:ln w="9525">
            <a:noFill/>
            <a:miter lim="800000"/>
            <a:headEnd/>
            <a:tailEnd/>
          </a:ln>
        </p:spPr>
      </p:pic>
      <p:sp>
        <p:nvSpPr>
          <p:cNvPr id="15" name="TextBox 14"/>
          <p:cNvSpPr txBox="1"/>
          <p:nvPr/>
        </p:nvSpPr>
        <p:spPr>
          <a:xfrm>
            <a:off x="428625" y="3130550"/>
            <a:ext cx="312738" cy="369888"/>
          </a:xfrm>
          <a:prstGeom prst="rect">
            <a:avLst/>
          </a:prstGeom>
          <a:noFill/>
        </p:spPr>
        <p:txBody>
          <a:bodyPr wrap="none">
            <a:spAutoFit/>
          </a:bodyPr>
          <a:lstStyle/>
          <a:p>
            <a:pPr>
              <a:defRPr/>
            </a:pPr>
            <a:r>
              <a:rPr lang="en-US" b="1" dirty="0">
                <a:solidFill>
                  <a:srgbClr val="0070C0"/>
                </a:solidFill>
                <a:latin typeface="+mj-lt"/>
              </a:rPr>
              <a:t>1</a:t>
            </a:r>
            <a:endParaRPr lang="ru-RU" b="1" dirty="0">
              <a:solidFill>
                <a:srgbClr val="0070C0"/>
              </a:solidFill>
              <a:latin typeface="+mj-lt"/>
            </a:endParaRPr>
          </a:p>
        </p:txBody>
      </p:sp>
      <p:sp>
        <p:nvSpPr>
          <p:cNvPr id="16" name="TextBox 15"/>
          <p:cNvSpPr txBox="1"/>
          <p:nvPr/>
        </p:nvSpPr>
        <p:spPr>
          <a:xfrm>
            <a:off x="428625" y="5786438"/>
            <a:ext cx="312738" cy="369887"/>
          </a:xfrm>
          <a:prstGeom prst="rect">
            <a:avLst/>
          </a:prstGeom>
          <a:noFill/>
        </p:spPr>
        <p:txBody>
          <a:bodyPr wrap="none">
            <a:spAutoFit/>
          </a:bodyPr>
          <a:lstStyle/>
          <a:p>
            <a:pPr>
              <a:defRPr/>
            </a:pPr>
            <a:r>
              <a:rPr lang="en-US" b="1" dirty="0">
                <a:solidFill>
                  <a:srgbClr val="0070C0"/>
                </a:solidFill>
                <a:latin typeface="+mj-lt"/>
              </a:rPr>
              <a:t>2</a:t>
            </a:r>
            <a:endParaRPr lang="ru-RU" b="1" dirty="0">
              <a:solidFill>
                <a:srgbClr val="0070C0"/>
              </a:solidFill>
              <a:latin typeface="+mj-lt"/>
            </a:endParaRPr>
          </a:p>
        </p:txBody>
      </p:sp>
      <p:sp>
        <p:nvSpPr>
          <p:cNvPr id="17" name="TextBox 16"/>
          <p:cNvSpPr txBox="1"/>
          <p:nvPr/>
        </p:nvSpPr>
        <p:spPr>
          <a:xfrm>
            <a:off x="4973638" y="3130550"/>
            <a:ext cx="312737" cy="369888"/>
          </a:xfrm>
          <a:prstGeom prst="rect">
            <a:avLst/>
          </a:prstGeom>
          <a:noFill/>
        </p:spPr>
        <p:txBody>
          <a:bodyPr wrap="none">
            <a:spAutoFit/>
          </a:bodyPr>
          <a:lstStyle/>
          <a:p>
            <a:pPr>
              <a:defRPr/>
            </a:pPr>
            <a:r>
              <a:rPr lang="en-US" b="1" dirty="0">
                <a:solidFill>
                  <a:srgbClr val="0070C0"/>
                </a:solidFill>
                <a:latin typeface="+mj-lt"/>
              </a:rPr>
              <a:t>3</a:t>
            </a:r>
            <a:endParaRPr lang="ru-RU" b="1" dirty="0">
              <a:solidFill>
                <a:srgbClr val="0070C0"/>
              </a:solidFill>
              <a:latin typeface="+mj-lt"/>
            </a:endParaRPr>
          </a:p>
        </p:txBody>
      </p:sp>
      <p:sp>
        <p:nvSpPr>
          <p:cNvPr id="18" name="TextBox 17"/>
          <p:cNvSpPr txBox="1"/>
          <p:nvPr/>
        </p:nvSpPr>
        <p:spPr>
          <a:xfrm>
            <a:off x="4973638" y="5857875"/>
            <a:ext cx="312737" cy="369888"/>
          </a:xfrm>
          <a:prstGeom prst="rect">
            <a:avLst/>
          </a:prstGeom>
          <a:noFill/>
        </p:spPr>
        <p:txBody>
          <a:bodyPr wrap="none">
            <a:spAutoFit/>
          </a:bodyPr>
          <a:lstStyle/>
          <a:p>
            <a:pPr>
              <a:defRPr/>
            </a:pPr>
            <a:r>
              <a:rPr lang="en-US" b="1" dirty="0">
                <a:solidFill>
                  <a:srgbClr val="0070C0"/>
                </a:solidFill>
                <a:latin typeface="+mj-lt"/>
              </a:rPr>
              <a:t>4</a:t>
            </a:r>
            <a:endParaRPr lang="ru-RU" b="1" dirty="0">
              <a:solidFill>
                <a:srgbClr val="0070C0"/>
              </a:solidFill>
              <a:latin typeface="+mj-lt"/>
            </a:endParaRPr>
          </a:p>
        </p:txBody>
      </p:sp>
      <p:sp>
        <p:nvSpPr>
          <p:cNvPr id="11" name="TextBox 10"/>
          <p:cNvSpPr txBox="1"/>
          <p:nvPr/>
        </p:nvSpPr>
        <p:spPr>
          <a:xfrm>
            <a:off x="928688" y="476250"/>
            <a:ext cx="7215187" cy="954088"/>
          </a:xfrm>
          <a:prstGeom prst="rect">
            <a:avLst/>
          </a:prstGeom>
          <a:noFill/>
        </p:spPr>
        <p:txBody>
          <a:bodyPr>
            <a:spAutoFit/>
          </a:bodyPr>
          <a:lstStyle/>
          <a:p>
            <a:pPr algn="ctr">
              <a:defRPr/>
            </a:pPr>
            <a:r>
              <a:rPr lang="en-US" sz="1400" dirty="0">
                <a:latin typeface="Calibri" pitchFamily="34" charset="0"/>
              </a:rPr>
              <a:t>Where the problem is more active, more lights switch on the skin  at once.</a:t>
            </a:r>
          </a:p>
          <a:p>
            <a:pPr algn="ctr">
              <a:defRPr/>
            </a:pPr>
            <a:endParaRPr lang="ru-RU" sz="1400" dirty="0">
              <a:latin typeface="Calibri" pitchFamily="34" charset="0"/>
            </a:endParaRPr>
          </a:p>
          <a:p>
            <a:pPr algn="ctr">
              <a:defRPr/>
            </a:pPr>
            <a:r>
              <a:rPr lang="en-US" sz="1400" dirty="0">
                <a:latin typeface="Calibri" pitchFamily="34" charset="0"/>
              </a:rPr>
              <a:t>It allows us to quickly find an optimal zone to work on.</a:t>
            </a:r>
            <a:endParaRPr lang="ru-RU" sz="1400" dirty="0">
              <a:latin typeface="Calibri" pitchFamily="34" charset="0"/>
            </a:endParaRPr>
          </a:p>
          <a:p>
            <a:pPr algn="ctr">
              <a:defRPr/>
            </a:pPr>
            <a:endParaRPr lang="ru-RU" sz="14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458" name="Picture 3" descr="D:\текушее\презентация\Chans-01-Scenar_1.png"/>
          <p:cNvPicPr>
            <a:picLocks noChangeAspect="1" noChangeArrowheads="1"/>
          </p:cNvPicPr>
          <p:nvPr/>
        </p:nvPicPr>
        <p:blipFill>
          <a:blip r:embed="rId3"/>
          <a:srcRect/>
          <a:stretch>
            <a:fillRect/>
          </a:stretch>
        </p:blipFill>
        <p:spPr bwMode="auto">
          <a:xfrm>
            <a:off x="1071563" y="3059113"/>
            <a:ext cx="3063875" cy="2860675"/>
          </a:xfrm>
          <a:prstGeom prst="rect">
            <a:avLst/>
          </a:prstGeom>
          <a:noFill/>
          <a:ln w="9525">
            <a:noFill/>
            <a:miter lim="800000"/>
            <a:headEnd/>
            <a:tailEnd/>
          </a:ln>
        </p:spPr>
      </p:pic>
      <p:pic>
        <p:nvPicPr>
          <p:cNvPr id="19459" name="Рисунок 1" descr="рамка.gif"/>
          <p:cNvPicPr>
            <a:picLocks noChangeAspect="1"/>
          </p:cNvPicPr>
          <p:nvPr/>
        </p:nvPicPr>
        <p:blipFill>
          <a:blip r:embed="rId4"/>
          <a:srcRect/>
          <a:stretch>
            <a:fillRect/>
          </a:stretch>
        </p:blipFill>
        <p:spPr bwMode="auto">
          <a:xfrm>
            <a:off x="2060575" y="214313"/>
            <a:ext cx="5022850" cy="1266825"/>
          </a:xfrm>
          <a:prstGeom prst="rect">
            <a:avLst/>
          </a:prstGeom>
          <a:noFill/>
          <a:ln w="9525">
            <a:noFill/>
            <a:miter lim="800000"/>
            <a:headEnd/>
            <a:tailEnd/>
          </a:ln>
        </p:spPr>
      </p:pic>
      <p:sp>
        <p:nvSpPr>
          <p:cNvPr id="2" name="TextBox 1"/>
          <p:cNvSpPr txBox="1"/>
          <p:nvPr/>
        </p:nvSpPr>
        <p:spPr>
          <a:xfrm>
            <a:off x="3748088" y="376238"/>
            <a:ext cx="1609725" cy="461962"/>
          </a:xfrm>
          <a:prstGeom prst="rect">
            <a:avLst/>
          </a:prstGeom>
          <a:noFill/>
        </p:spPr>
        <p:txBody>
          <a:bodyPr wrap="none">
            <a:spAutoFit/>
          </a:bodyPr>
          <a:lstStyle/>
          <a:p>
            <a:pPr algn="ctr">
              <a:defRPr/>
            </a:pPr>
            <a:r>
              <a:rPr lang="en-US" sz="2400" b="1" dirty="0">
                <a:solidFill>
                  <a:srgbClr val="00B0F0"/>
                </a:solidFill>
                <a:latin typeface="+mj-lt"/>
              </a:rPr>
              <a:t>1st pre-set</a:t>
            </a:r>
            <a:r>
              <a:rPr lang="ru-RU" sz="2400" b="1" dirty="0">
                <a:solidFill>
                  <a:srgbClr val="00B0F0"/>
                </a:solidFill>
                <a:latin typeface="+mj-lt"/>
              </a:rPr>
              <a:t> </a:t>
            </a:r>
          </a:p>
        </p:txBody>
      </p:sp>
      <p:pic>
        <p:nvPicPr>
          <p:cNvPr id="19461" name="Рисунок 4" descr="Preset1-1.png"/>
          <p:cNvPicPr>
            <a:picLocks noChangeAspect="1"/>
          </p:cNvPicPr>
          <p:nvPr/>
        </p:nvPicPr>
        <p:blipFill>
          <a:blip r:embed="rId5"/>
          <a:srcRect/>
          <a:stretch>
            <a:fillRect/>
          </a:stretch>
        </p:blipFill>
        <p:spPr bwMode="auto">
          <a:xfrm>
            <a:off x="4929188" y="3067050"/>
            <a:ext cx="3063875" cy="2862263"/>
          </a:xfrm>
          <a:prstGeom prst="rect">
            <a:avLst/>
          </a:prstGeom>
          <a:noFill/>
          <a:ln w="9525">
            <a:noFill/>
            <a:miter lim="800000"/>
            <a:headEnd/>
            <a:tailEnd/>
          </a:ln>
        </p:spPr>
      </p:pic>
      <p:pic>
        <p:nvPicPr>
          <p:cNvPr id="19462" name="Picture 4" descr="D:\текушее\презентация\str.png"/>
          <p:cNvPicPr>
            <a:picLocks noChangeAspect="1" noChangeArrowheads="1"/>
          </p:cNvPicPr>
          <p:nvPr/>
        </p:nvPicPr>
        <p:blipFill>
          <a:blip r:embed="rId6"/>
          <a:srcRect/>
          <a:stretch>
            <a:fillRect/>
          </a:stretch>
        </p:blipFill>
        <p:spPr bwMode="auto">
          <a:xfrm rot="4311885">
            <a:off x="2846388" y="3676650"/>
            <a:ext cx="1174750" cy="1279525"/>
          </a:xfrm>
          <a:prstGeom prst="rect">
            <a:avLst/>
          </a:prstGeom>
          <a:noFill/>
          <a:ln w="9525">
            <a:noFill/>
            <a:miter lim="800000"/>
            <a:headEnd/>
            <a:tailEnd/>
          </a:ln>
        </p:spPr>
      </p:pic>
      <p:sp>
        <p:nvSpPr>
          <p:cNvPr id="13" name="TextBox 12"/>
          <p:cNvSpPr txBox="1"/>
          <p:nvPr/>
        </p:nvSpPr>
        <p:spPr>
          <a:xfrm>
            <a:off x="2286000" y="754063"/>
            <a:ext cx="4510088" cy="584200"/>
          </a:xfrm>
          <a:prstGeom prst="rect">
            <a:avLst/>
          </a:prstGeom>
          <a:noFill/>
        </p:spPr>
        <p:txBody>
          <a:bodyPr>
            <a:spAutoFit/>
          </a:bodyPr>
          <a:lstStyle/>
          <a:p>
            <a:pPr algn="ctr">
              <a:defRPr/>
            </a:pPr>
            <a:r>
              <a:rPr lang="en-US" sz="1600" i="1" dirty="0">
                <a:latin typeface="+mj-lt"/>
              </a:rPr>
              <a:t>is the automatic switch of the operating mode when there is an acute condition</a:t>
            </a:r>
            <a:endParaRPr lang="ru-RU" sz="1600" b="1" i="1" dirty="0">
              <a:solidFill>
                <a:srgbClr val="00B0F0"/>
              </a:solidFill>
              <a:latin typeface="+mj-lt"/>
            </a:endParaRPr>
          </a:p>
        </p:txBody>
      </p:sp>
      <p:sp>
        <p:nvSpPr>
          <p:cNvPr id="19464" name="TextBox 8"/>
          <p:cNvSpPr txBox="1">
            <a:spLocks noChangeArrowheads="1"/>
          </p:cNvSpPr>
          <p:nvPr/>
        </p:nvSpPr>
        <p:spPr bwMode="auto">
          <a:xfrm>
            <a:off x="928688" y="1401763"/>
            <a:ext cx="7286625" cy="1384300"/>
          </a:xfrm>
          <a:prstGeom prst="rect">
            <a:avLst/>
          </a:prstGeom>
          <a:noFill/>
          <a:ln w="9525">
            <a:noFill/>
            <a:miter lim="800000"/>
            <a:headEnd/>
            <a:tailEnd/>
          </a:ln>
        </p:spPr>
        <p:txBody>
          <a:bodyPr>
            <a:spAutoFit/>
          </a:bodyPr>
          <a:lstStyle/>
          <a:p>
            <a:r>
              <a:rPr lang="en-US" sz="1400">
                <a:latin typeface="Calibri" pitchFamily="34" charset="0"/>
              </a:rPr>
              <a:t>Switching is done by a short press of the right button.</a:t>
            </a:r>
          </a:p>
          <a:p>
            <a:endParaRPr lang="en-US" sz="1400">
              <a:latin typeface="Calibri" pitchFamily="34" charset="0"/>
            </a:endParaRPr>
          </a:p>
          <a:p>
            <a:r>
              <a:rPr lang="en-US" sz="1400">
                <a:latin typeface="Calibri" pitchFamily="34" charset="0"/>
              </a:rPr>
              <a:t>After another flashing of all lights, we press + and at the same time lights D and F switch.</a:t>
            </a:r>
            <a:endParaRPr lang="ru-RU" sz="1400">
              <a:latin typeface="Calibri" pitchFamily="34" charset="0"/>
            </a:endParaRPr>
          </a:p>
          <a:p>
            <a:endParaRPr lang="en-US" sz="1400">
              <a:latin typeface="Calibri" pitchFamily="34" charset="0"/>
            </a:endParaRPr>
          </a:p>
          <a:p>
            <a:r>
              <a:rPr lang="en-US" sz="1400">
                <a:latin typeface="Calibri" pitchFamily="34" charset="0"/>
              </a:rPr>
              <a:t>In this mode the number of impulses in the set and the distance between them are adjusted and modified automatically according to the reaction of the organism.</a:t>
            </a:r>
            <a:endParaRPr lang="ru-RU" sz="140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2" name="Picture 3" descr="D:\текушее\презентация\Chans-01-Scenar_1.png"/>
          <p:cNvPicPr>
            <a:picLocks noChangeAspect="1" noChangeArrowheads="1"/>
          </p:cNvPicPr>
          <p:nvPr/>
        </p:nvPicPr>
        <p:blipFill>
          <a:blip r:embed="rId3"/>
          <a:srcRect/>
          <a:stretch>
            <a:fillRect/>
          </a:stretch>
        </p:blipFill>
        <p:spPr bwMode="auto">
          <a:xfrm>
            <a:off x="1079500" y="2714625"/>
            <a:ext cx="3063875" cy="2860675"/>
          </a:xfrm>
          <a:prstGeom prst="rect">
            <a:avLst/>
          </a:prstGeom>
          <a:noFill/>
          <a:ln w="9525">
            <a:noFill/>
            <a:miter lim="800000"/>
            <a:headEnd/>
            <a:tailEnd/>
          </a:ln>
        </p:spPr>
      </p:pic>
      <p:pic>
        <p:nvPicPr>
          <p:cNvPr id="20483" name="Рисунок 2" descr="Preset1-1.png"/>
          <p:cNvPicPr>
            <a:picLocks noChangeAspect="1"/>
          </p:cNvPicPr>
          <p:nvPr/>
        </p:nvPicPr>
        <p:blipFill>
          <a:blip r:embed="rId4"/>
          <a:srcRect/>
          <a:stretch>
            <a:fillRect/>
          </a:stretch>
        </p:blipFill>
        <p:spPr bwMode="auto">
          <a:xfrm>
            <a:off x="4929188" y="2727325"/>
            <a:ext cx="3063875" cy="2862263"/>
          </a:xfrm>
          <a:prstGeom prst="rect">
            <a:avLst/>
          </a:prstGeom>
          <a:noFill/>
          <a:ln w="9525">
            <a:noFill/>
            <a:miter lim="800000"/>
            <a:headEnd/>
            <a:tailEnd/>
          </a:ln>
        </p:spPr>
      </p:pic>
      <p:sp>
        <p:nvSpPr>
          <p:cNvPr id="20484" name="TextBox 7"/>
          <p:cNvSpPr txBox="1">
            <a:spLocks noChangeArrowheads="1"/>
          </p:cNvSpPr>
          <p:nvPr/>
        </p:nvSpPr>
        <p:spPr bwMode="auto">
          <a:xfrm>
            <a:off x="2143125" y="1643063"/>
            <a:ext cx="4929188" cy="523875"/>
          </a:xfrm>
          <a:prstGeom prst="rect">
            <a:avLst/>
          </a:prstGeom>
          <a:noFill/>
          <a:ln w="9525">
            <a:noFill/>
            <a:miter lim="800000"/>
            <a:headEnd/>
            <a:tailEnd/>
          </a:ln>
        </p:spPr>
        <p:txBody>
          <a:bodyPr>
            <a:spAutoFit/>
          </a:bodyPr>
          <a:lstStyle/>
          <a:p>
            <a:r>
              <a:rPr lang="en-US" sz="1400">
                <a:latin typeface="Calibri" pitchFamily="34" charset="0"/>
              </a:rPr>
              <a:t>This mode will simplify the work for the users of SCENAR in difficult situations. </a:t>
            </a:r>
            <a:endParaRPr lang="ru-RU" sz="1400">
              <a:latin typeface="Calibri" pitchFamily="34" charset="0"/>
            </a:endParaRPr>
          </a:p>
        </p:txBody>
      </p:sp>
      <p:pic>
        <p:nvPicPr>
          <p:cNvPr id="20485" name="Picture 4" descr="D:\текушее\презентация\str.png"/>
          <p:cNvPicPr>
            <a:picLocks noChangeAspect="1" noChangeArrowheads="1"/>
          </p:cNvPicPr>
          <p:nvPr/>
        </p:nvPicPr>
        <p:blipFill>
          <a:blip r:embed="rId5"/>
          <a:srcRect/>
          <a:stretch>
            <a:fillRect/>
          </a:stretch>
        </p:blipFill>
        <p:spPr bwMode="auto">
          <a:xfrm rot="4311885">
            <a:off x="2846388" y="3332162"/>
            <a:ext cx="1174750" cy="1279525"/>
          </a:xfrm>
          <a:prstGeom prst="rect">
            <a:avLst/>
          </a:prstGeom>
          <a:noFill/>
          <a:ln w="9525">
            <a:noFill/>
            <a:miter lim="800000"/>
            <a:headEnd/>
            <a:tailEnd/>
          </a:ln>
        </p:spPr>
      </p:pic>
      <p:pic>
        <p:nvPicPr>
          <p:cNvPr id="20486" name="Рисунок 1" descr="рамка.gif"/>
          <p:cNvPicPr>
            <a:picLocks noChangeAspect="1"/>
          </p:cNvPicPr>
          <p:nvPr/>
        </p:nvPicPr>
        <p:blipFill>
          <a:blip r:embed="rId6"/>
          <a:srcRect/>
          <a:stretch>
            <a:fillRect/>
          </a:stretch>
        </p:blipFill>
        <p:spPr bwMode="auto">
          <a:xfrm>
            <a:off x="2060575" y="285750"/>
            <a:ext cx="5022850" cy="1266825"/>
          </a:xfrm>
          <a:prstGeom prst="rect">
            <a:avLst/>
          </a:prstGeom>
          <a:noFill/>
          <a:ln w="9525">
            <a:noFill/>
            <a:miter lim="800000"/>
            <a:headEnd/>
            <a:tailEnd/>
          </a:ln>
        </p:spPr>
      </p:pic>
      <p:sp>
        <p:nvSpPr>
          <p:cNvPr id="13" name="TextBox 12"/>
          <p:cNvSpPr txBox="1"/>
          <p:nvPr/>
        </p:nvSpPr>
        <p:spPr>
          <a:xfrm>
            <a:off x="3748088" y="447675"/>
            <a:ext cx="1773237" cy="461963"/>
          </a:xfrm>
          <a:prstGeom prst="rect">
            <a:avLst/>
          </a:prstGeom>
          <a:noFill/>
        </p:spPr>
        <p:txBody>
          <a:bodyPr wrap="none">
            <a:spAutoFit/>
          </a:bodyPr>
          <a:lstStyle/>
          <a:p>
            <a:pPr algn="ctr">
              <a:defRPr/>
            </a:pPr>
            <a:r>
              <a:rPr lang="en-US" sz="2400" b="1" dirty="0">
                <a:solidFill>
                  <a:srgbClr val="00B0F0"/>
                </a:solidFill>
                <a:latin typeface="+mj-lt"/>
              </a:rPr>
              <a:t>2nd pre-set</a:t>
            </a:r>
            <a:r>
              <a:rPr lang="ru-RU" sz="2400" b="1" dirty="0">
                <a:solidFill>
                  <a:srgbClr val="00B0F0"/>
                </a:solidFill>
                <a:latin typeface="+mj-lt"/>
              </a:rPr>
              <a:t> </a:t>
            </a:r>
          </a:p>
        </p:txBody>
      </p:sp>
      <p:sp>
        <p:nvSpPr>
          <p:cNvPr id="20488" name="TextBox 13"/>
          <p:cNvSpPr txBox="1">
            <a:spLocks noChangeArrowheads="1"/>
          </p:cNvSpPr>
          <p:nvPr/>
        </p:nvSpPr>
        <p:spPr bwMode="auto">
          <a:xfrm>
            <a:off x="2286000" y="825500"/>
            <a:ext cx="4510088" cy="584200"/>
          </a:xfrm>
          <a:prstGeom prst="rect">
            <a:avLst/>
          </a:prstGeom>
          <a:noFill/>
          <a:ln w="9525">
            <a:noFill/>
            <a:miter lim="800000"/>
            <a:headEnd/>
            <a:tailEnd/>
          </a:ln>
        </p:spPr>
        <p:txBody>
          <a:bodyPr>
            <a:spAutoFit/>
          </a:bodyPr>
          <a:lstStyle/>
          <a:p>
            <a:pPr algn="ctr"/>
            <a:r>
              <a:rPr lang="en-US" sz="1600" i="1">
                <a:latin typeface="Calibri" pitchFamily="34" charset="0"/>
              </a:rPr>
              <a:t>is designed to work with chronic conditions, when there is no effect and no improvement</a:t>
            </a:r>
            <a:endParaRPr lang="ru-RU" sz="1600" b="1" i="1">
              <a:solidFill>
                <a:srgbClr val="00B0F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5813" y="428625"/>
            <a:ext cx="7643812" cy="1384300"/>
          </a:xfrm>
          <a:prstGeom prst="rect">
            <a:avLst/>
          </a:prstGeom>
          <a:noFill/>
        </p:spPr>
        <p:txBody>
          <a:bodyPr>
            <a:spAutoFit/>
          </a:bodyPr>
          <a:lstStyle/>
          <a:p>
            <a:pPr>
              <a:defRPr/>
            </a:pPr>
            <a:r>
              <a:rPr lang="ru-RU" sz="1400" dirty="0" err="1">
                <a:latin typeface="+mj-lt"/>
              </a:rPr>
              <a:t>My</a:t>
            </a:r>
            <a:r>
              <a:rPr lang="ru-RU" sz="1400" dirty="0">
                <a:latin typeface="+mj-lt"/>
              </a:rPr>
              <a:t> </a:t>
            </a:r>
            <a:r>
              <a:rPr lang="ru-RU" sz="1400" dirty="0" err="1">
                <a:latin typeface="+mj-lt"/>
              </a:rPr>
              <a:t>name</a:t>
            </a:r>
            <a:r>
              <a:rPr lang="ru-RU" sz="1400" dirty="0">
                <a:latin typeface="+mj-lt"/>
              </a:rPr>
              <a:t> </a:t>
            </a:r>
            <a:r>
              <a:rPr lang="ru-RU" sz="1400" dirty="0" err="1">
                <a:latin typeface="+mj-lt"/>
              </a:rPr>
              <a:t>is</a:t>
            </a:r>
            <a:r>
              <a:rPr lang="ru-RU" sz="1400" dirty="0">
                <a:latin typeface="+mj-lt"/>
              </a:rPr>
              <a:t> </a:t>
            </a:r>
            <a:r>
              <a:rPr lang="en-US" sz="1400" dirty="0" err="1">
                <a:latin typeface="+mj-lt"/>
              </a:rPr>
              <a:t>Yury</a:t>
            </a:r>
            <a:r>
              <a:rPr lang="ru-RU" sz="1400" dirty="0">
                <a:latin typeface="+mj-lt"/>
              </a:rPr>
              <a:t> </a:t>
            </a:r>
            <a:r>
              <a:rPr lang="ru-RU" sz="1400" dirty="0" err="1">
                <a:latin typeface="+mj-lt"/>
              </a:rPr>
              <a:t>Starovo</a:t>
            </a:r>
            <a:r>
              <a:rPr lang="en-US" sz="1400" dirty="0">
                <a:latin typeface="+mj-lt"/>
              </a:rPr>
              <a:t>y</a:t>
            </a:r>
            <a:r>
              <a:rPr lang="ru-RU" sz="1400" dirty="0" err="1">
                <a:latin typeface="+mj-lt"/>
              </a:rPr>
              <a:t>tov</a:t>
            </a:r>
            <a:r>
              <a:rPr lang="ru-RU" sz="1400" dirty="0">
                <a:latin typeface="+mj-lt"/>
              </a:rPr>
              <a:t>. </a:t>
            </a:r>
            <a:r>
              <a:rPr lang="en-US" sz="1400" dirty="0">
                <a:latin typeface="+mj-lt"/>
              </a:rPr>
              <a:t>I represent the company RITM OKB ZAO. I am its Chief Executive Officer.</a:t>
            </a:r>
            <a:endParaRPr lang="ru-RU" sz="1400" dirty="0">
              <a:latin typeface="+mj-lt"/>
            </a:endParaRPr>
          </a:p>
          <a:p>
            <a:pPr>
              <a:defRPr/>
            </a:pPr>
            <a:endParaRPr lang="en-US" sz="1400" dirty="0">
              <a:latin typeface="calibri" pitchFamily="34" charset="0"/>
            </a:endParaRPr>
          </a:p>
          <a:p>
            <a:pPr>
              <a:defRPr/>
            </a:pPr>
            <a:r>
              <a:rPr lang="en-US" sz="1400" dirty="0">
                <a:latin typeface="calibri" pitchFamily="34" charset="0"/>
              </a:rPr>
              <a:t>Our company OKB RITM has been operating for over 30 years. It is developing and manufacturing various medical equipment and devices: audiometers, stabilizing platforms,  </a:t>
            </a:r>
            <a:r>
              <a:rPr lang="en-US" sz="1400" dirty="0" err="1">
                <a:latin typeface="calibri" pitchFamily="34" charset="0"/>
              </a:rPr>
              <a:t>silocoms</a:t>
            </a:r>
            <a:r>
              <a:rPr lang="en-US" sz="1400" dirty="0">
                <a:latin typeface="calibri" pitchFamily="34" charset="0"/>
              </a:rPr>
              <a:t>, </a:t>
            </a:r>
            <a:r>
              <a:rPr lang="en-US" sz="1400" dirty="0" err="1">
                <a:latin typeface="calibri" pitchFamily="34" charset="0"/>
              </a:rPr>
              <a:t>miocoms</a:t>
            </a:r>
            <a:r>
              <a:rPr lang="en-US" sz="1400" dirty="0">
                <a:latin typeface="calibri" pitchFamily="34" charset="0"/>
              </a:rPr>
              <a:t> and many more. </a:t>
            </a:r>
            <a:endParaRPr lang="ru-RU" sz="1400" dirty="0">
              <a:latin typeface="calibri" pitchFamily="34" charset="0"/>
            </a:endParaRPr>
          </a:p>
          <a:p>
            <a:pPr>
              <a:defRPr/>
            </a:pPr>
            <a:endParaRPr lang="ru-RU" sz="1400" dirty="0">
              <a:latin typeface="+mj-lt"/>
            </a:endParaRPr>
          </a:p>
        </p:txBody>
      </p:sp>
      <p:pic>
        <p:nvPicPr>
          <p:cNvPr id="3075" name="Рисунок 5" descr="eho d_engl.png"/>
          <p:cNvPicPr>
            <a:picLocks noChangeAspect="1"/>
          </p:cNvPicPr>
          <p:nvPr/>
        </p:nvPicPr>
        <p:blipFill>
          <a:blip r:embed="rId3"/>
          <a:srcRect/>
          <a:stretch>
            <a:fillRect/>
          </a:stretch>
        </p:blipFill>
        <p:spPr bwMode="auto">
          <a:xfrm>
            <a:off x="3714750" y="4570413"/>
            <a:ext cx="1714500" cy="1216025"/>
          </a:xfrm>
          <a:prstGeom prst="rect">
            <a:avLst/>
          </a:prstGeom>
          <a:noFill/>
          <a:ln w="9525">
            <a:noFill/>
            <a:miter lim="800000"/>
            <a:headEnd/>
            <a:tailEnd/>
          </a:ln>
        </p:spPr>
      </p:pic>
      <p:pic>
        <p:nvPicPr>
          <p:cNvPr id="3076" name="Рисунок 2" descr="рамка.gif"/>
          <p:cNvPicPr>
            <a:picLocks noChangeAspect="1"/>
          </p:cNvPicPr>
          <p:nvPr/>
        </p:nvPicPr>
        <p:blipFill>
          <a:blip r:embed="rId4"/>
          <a:srcRect/>
          <a:stretch>
            <a:fillRect/>
          </a:stretch>
        </p:blipFill>
        <p:spPr bwMode="auto">
          <a:xfrm>
            <a:off x="3238500" y="5786438"/>
            <a:ext cx="2590800" cy="571500"/>
          </a:xfrm>
          <a:prstGeom prst="rect">
            <a:avLst/>
          </a:prstGeom>
          <a:noFill/>
          <a:ln w="9525">
            <a:noFill/>
            <a:miter lim="800000"/>
            <a:headEnd/>
            <a:tailEnd/>
          </a:ln>
        </p:spPr>
      </p:pic>
      <p:pic>
        <p:nvPicPr>
          <p:cNvPr id="3077" name="Рисунок 7" descr="miokom.png"/>
          <p:cNvPicPr>
            <a:picLocks noChangeAspect="1"/>
          </p:cNvPicPr>
          <p:nvPr/>
        </p:nvPicPr>
        <p:blipFill>
          <a:blip r:embed="rId5"/>
          <a:srcRect/>
          <a:stretch>
            <a:fillRect/>
          </a:stretch>
        </p:blipFill>
        <p:spPr bwMode="auto">
          <a:xfrm>
            <a:off x="857250" y="2000250"/>
            <a:ext cx="1857375" cy="1528763"/>
          </a:xfrm>
          <a:prstGeom prst="rect">
            <a:avLst/>
          </a:prstGeom>
          <a:noFill/>
          <a:ln w="9525">
            <a:noFill/>
            <a:miter lim="800000"/>
            <a:headEnd/>
            <a:tailEnd/>
          </a:ln>
        </p:spPr>
      </p:pic>
      <p:pic>
        <p:nvPicPr>
          <p:cNvPr id="3078" name="Рисунок 8" descr="стабилан.png"/>
          <p:cNvPicPr>
            <a:picLocks noChangeAspect="1"/>
          </p:cNvPicPr>
          <p:nvPr/>
        </p:nvPicPr>
        <p:blipFill>
          <a:blip r:embed="rId6"/>
          <a:srcRect/>
          <a:stretch>
            <a:fillRect/>
          </a:stretch>
        </p:blipFill>
        <p:spPr bwMode="auto">
          <a:xfrm>
            <a:off x="3260725" y="2428875"/>
            <a:ext cx="2311400" cy="766763"/>
          </a:xfrm>
          <a:prstGeom prst="rect">
            <a:avLst/>
          </a:prstGeom>
          <a:noFill/>
          <a:ln w="9525">
            <a:noFill/>
            <a:miter lim="800000"/>
            <a:headEnd/>
            <a:tailEnd/>
          </a:ln>
        </p:spPr>
      </p:pic>
      <p:pic>
        <p:nvPicPr>
          <p:cNvPr id="3079" name="Рисунок 9" descr="силоком 01-3.png"/>
          <p:cNvPicPr>
            <a:picLocks noChangeAspect="1"/>
          </p:cNvPicPr>
          <p:nvPr/>
        </p:nvPicPr>
        <p:blipFill>
          <a:blip r:embed="rId7"/>
          <a:srcRect/>
          <a:stretch>
            <a:fillRect/>
          </a:stretch>
        </p:blipFill>
        <p:spPr bwMode="auto">
          <a:xfrm>
            <a:off x="6215063" y="1587500"/>
            <a:ext cx="2500312" cy="2322513"/>
          </a:xfrm>
          <a:prstGeom prst="rect">
            <a:avLst/>
          </a:prstGeom>
          <a:noFill/>
          <a:ln w="9525">
            <a:noFill/>
            <a:miter lim="800000"/>
            <a:headEnd/>
            <a:tailEnd/>
          </a:ln>
        </p:spPr>
      </p:pic>
      <p:pic>
        <p:nvPicPr>
          <p:cNvPr id="3080" name="Рисунок 2" descr="рамка.gif"/>
          <p:cNvPicPr>
            <a:picLocks noChangeAspect="1"/>
          </p:cNvPicPr>
          <p:nvPr/>
        </p:nvPicPr>
        <p:blipFill>
          <a:blip r:embed="rId4"/>
          <a:srcRect/>
          <a:stretch>
            <a:fillRect/>
          </a:stretch>
        </p:blipFill>
        <p:spPr bwMode="auto">
          <a:xfrm>
            <a:off x="285750" y="3857625"/>
            <a:ext cx="2590800" cy="571500"/>
          </a:xfrm>
          <a:prstGeom prst="rect">
            <a:avLst/>
          </a:prstGeom>
          <a:noFill/>
          <a:ln w="9525">
            <a:noFill/>
            <a:miter lim="800000"/>
            <a:headEnd/>
            <a:tailEnd/>
          </a:ln>
        </p:spPr>
      </p:pic>
      <p:pic>
        <p:nvPicPr>
          <p:cNvPr id="3081" name="Рисунок 2" descr="рамка.gif"/>
          <p:cNvPicPr>
            <a:picLocks noChangeAspect="1"/>
          </p:cNvPicPr>
          <p:nvPr/>
        </p:nvPicPr>
        <p:blipFill>
          <a:blip r:embed="rId4"/>
          <a:srcRect/>
          <a:stretch>
            <a:fillRect/>
          </a:stretch>
        </p:blipFill>
        <p:spPr bwMode="auto">
          <a:xfrm>
            <a:off x="3238500" y="3857625"/>
            <a:ext cx="2590800" cy="571500"/>
          </a:xfrm>
          <a:prstGeom prst="rect">
            <a:avLst/>
          </a:prstGeom>
          <a:noFill/>
          <a:ln w="9525">
            <a:noFill/>
            <a:miter lim="800000"/>
            <a:headEnd/>
            <a:tailEnd/>
          </a:ln>
        </p:spPr>
      </p:pic>
      <p:pic>
        <p:nvPicPr>
          <p:cNvPr id="3082" name="Рисунок 2" descr="рамка.gif"/>
          <p:cNvPicPr>
            <a:picLocks noChangeAspect="1"/>
          </p:cNvPicPr>
          <p:nvPr/>
        </p:nvPicPr>
        <p:blipFill>
          <a:blip r:embed="rId4"/>
          <a:srcRect/>
          <a:stretch>
            <a:fillRect/>
          </a:stretch>
        </p:blipFill>
        <p:spPr bwMode="auto">
          <a:xfrm>
            <a:off x="6357938" y="3857625"/>
            <a:ext cx="2590800" cy="571500"/>
          </a:xfrm>
          <a:prstGeom prst="rect">
            <a:avLst/>
          </a:prstGeom>
          <a:noFill/>
          <a:ln w="9525">
            <a:noFill/>
            <a:miter lim="800000"/>
            <a:headEnd/>
            <a:tailEnd/>
          </a:ln>
        </p:spPr>
      </p:pic>
      <p:sp>
        <p:nvSpPr>
          <p:cNvPr id="14" name="TextBox 13"/>
          <p:cNvSpPr txBox="1"/>
          <p:nvPr/>
        </p:nvSpPr>
        <p:spPr>
          <a:xfrm>
            <a:off x="1000125" y="3948113"/>
            <a:ext cx="903288" cy="338137"/>
          </a:xfrm>
          <a:prstGeom prst="rect">
            <a:avLst/>
          </a:prstGeom>
          <a:noFill/>
        </p:spPr>
        <p:txBody>
          <a:bodyPr wrap="none">
            <a:spAutoFit/>
          </a:bodyPr>
          <a:lstStyle/>
          <a:p>
            <a:pPr>
              <a:defRPr/>
            </a:pPr>
            <a:r>
              <a:rPr lang="en-US" sz="1600" b="1" dirty="0" err="1">
                <a:solidFill>
                  <a:srgbClr val="0070C0"/>
                </a:solidFill>
                <a:latin typeface="+mj-lt"/>
              </a:rPr>
              <a:t>Miocom</a:t>
            </a:r>
            <a:endParaRPr lang="ru-RU" sz="1600" b="1" dirty="0">
              <a:solidFill>
                <a:srgbClr val="0070C0"/>
              </a:solidFill>
              <a:latin typeface="+mj-lt"/>
            </a:endParaRPr>
          </a:p>
        </p:txBody>
      </p:sp>
      <p:sp>
        <p:nvSpPr>
          <p:cNvPr id="15" name="TextBox 14"/>
          <p:cNvSpPr txBox="1"/>
          <p:nvPr/>
        </p:nvSpPr>
        <p:spPr>
          <a:xfrm>
            <a:off x="3613150" y="3948113"/>
            <a:ext cx="1841500" cy="338137"/>
          </a:xfrm>
          <a:prstGeom prst="rect">
            <a:avLst/>
          </a:prstGeom>
          <a:noFill/>
        </p:spPr>
        <p:txBody>
          <a:bodyPr wrap="none">
            <a:spAutoFit/>
          </a:bodyPr>
          <a:lstStyle/>
          <a:p>
            <a:pPr>
              <a:defRPr/>
            </a:pPr>
            <a:r>
              <a:rPr lang="en-US" sz="1600" b="1" dirty="0">
                <a:solidFill>
                  <a:srgbClr val="0070C0"/>
                </a:solidFill>
                <a:latin typeface="+mj-lt"/>
              </a:rPr>
              <a:t>Stabilizing platform</a:t>
            </a:r>
            <a:endParaRPr lang="ru-RU" sz="1600" b="1" dirty="0">
              <a:solidFill>
                <a:srgbClr val="0070C0"/>
              </a:solidFill>
              <a:latin typeface="+mj-lt"/>
            </a:endParaRPr>
          </a:p>
        </p:txBody>
      </p:sp>
      <p:sp>
        <p:nvSpPr>
          <p:cNvPr id="16" name="TextBox 15"/>
          <p:cNvSpPr txBox="1"/>
          <p:nvPr/>
        </p:nvSpPr>
        <p:spPr>
          <a:xfrm>
            <a:off x="7143750" y="3948113"/>
            <a:ext cx="855663" cy="338137"/>
          </a:xfrm>
          <a:prstGeom prst="rect">
            <a:avLst/>
          </a:prstGeom>
          <a:noFill/>
        </p:spPr>
        <p:txBody>
          <a:bodyPr wrap="none">
            <a:spAutoFit/>
          </a:bodyPr>
          <a:lstStyle/>
          <a:p>
            <a:pPr>
              <a:defRPr/>
            </a:pPr>
            <a:r>
              <a:rPr lang="en-US" sz="1600" b="1" dirty="0" err="1">
                <a:solidFill>
                  <a:srgbClr val="0070C0"/>
                </a:solidFill>
                <a:latin typeface="+mj-lt"/>
              </a:rPr>
              <a:t>Silocom</a:t>
            </a:r>
            <a:endParaRPr lang="ru-RU" sz="1600" b="1" dirty="0">
              <a:solidFill>
                <a:srgbClr val="0070C0"/>
              </a:solidFill>
              <a:latin typeface="+mj-lt"/>
            </a:endParaRPr>
          </a:p>
        </p:txBody>
      </p:sp>
      <p:sp>
        <p:nvSpPr>
          <p:cNvPr id="17" name="TextBox 16"/>
          <p:cNvSpPr txBox="1"/>
          <p:nvPr/>
        </p:nvSpPr>
        <p:spPr>
          <a:xfrm>
            <a:off x="3932238" y="5929313"/>
            <a:ext cx="1203325" cy="338137"/>
          </a:xfrm>
          <a:prstGeom prst="rect">
            <a:avLst/>
          </a:prstGeom>
          <a:noFill/>
        </p:spPr>
        <p:txBody>
          <a:bodyPr wrap="none">
            <a:spAutoFit/>
          </a:bodyPr>
          <a:lstStyle/>
          <a:p>
            <a:pPr>
              <a:defRPr/>
            </a:pPr>
            <a:r>
              <a:rPr lang="en-US" sz="1600" b="1" dirty="0">
                <a:solidFill>
                  <a:srgbClr val="0070C0"/>
                </a:solidFill>
                <a:latin typeface="+mj-lt"/>
              </a:rPr>
              <a:t>Audiometer</a:t>
            </a:r>
            <a:endParaRPr lang="ru-RU" sz="1600" b="1" dirty="0">
              <a:solidFill>
                <a:srgbClr val="0070C0"/>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143000" y="857250"/>
            <a:ext cx="6858000" cy="4032250"/>
          </a:xfrm>
          <a:prstGeom prst="rect">
            <a:avLst/>
          </a:prstGeom>
          <a:noFill/>
        </p:spPr>
        <p:txBody>
          <a:bodyPr>
            <a:spAutoFit/>
          </a:bodyPr>
          <a:lstStyle/>
          <a:p>
            <a:pPr>
              <a:defRPr/>
            </a:pPr>
            <a:r>
              <a:rPr lang="ru-RU" sz="1600" dirty="0" err="1">
                <a:latin typeface="Calibri" pitchFamily="34" charset="0"/>
              </a:rPr>
              <a:t>Devices</a:t>
            </a:r>
            <a:r>
              <a:rPr lang="ru-RU" sz="1600" dirty="0">
                <a:latin typeface="Calibri" pitchFamily="34" charset="0"/>
              </a:rPr>
              <a:t> </a:t>
            </a:r>
            <a:r>
              <a:rPr lang="ru-RU" sz="1600" b="1" dirty="0" err="1">
                <a:latin typeface="Calibri" pitchFamily="34" charset="0"/>
              </a:rPr>
              <a:t>Home</a:t>
            </a:r>
            <a:r>
              <a:rPr lang="ru-RU" sz="1600" b="1" dirty="0">
                <a:latin typeface="Calibri" pitchFamily="34" charset="0"/>
              </a:rPr>
              <a:t> </a:t>
            </a:r>
            <a:r>
              <a:rPr lang="ru-RU" sz="1600" b="1" dirty="0" err="1">
                <a:latin typeface="Calibri" pitchFamily="34" charset="0"/>
              </a:rPr>
              <a:t>Result</a:t>
            </a:r>
            <a:r>
              <a:rPr lang="ru-RU" sz="1600" b="1" dirty="0">
                <a:latin typeface="Calibri" pitchFamily="34" charset="0"/>
              </a:rPr>
              <a:t> </a:t>
            </a:r>
            <a:r>
              <a:rPr lang="ru-RU" sz="1600" b="1" dirty="0" err="1">
                <a:latin typeface="Calibri" pitchFamily="34" charset="0"/>
              </a:rPr>
              <a:t>and</a:t>
            </a:r>
            <a:r>
              <a:rPr lang="ru-RU" sz="1600" b="1" dirty="0">
                <a:latin typeface="Calibri" pitchFamily="34" charset="0"/>
              </a:rPr>
              <a:t> </a:t>
            </a:r>
            <a:r>
              <a:rPr lang="en-US" sz="1600" b="1" dirty="0">
                <a:latin typeface="Calibri" pitchFamily="34" charset="0"/>
              </a:rPr>
              <a:t>SCENAR</a:t>
            </a:r>
            <a:r>
              <a:rPr lang="ru-RU" sz="1600" b="1" dirty="0">
                <a:latin typeface="Calibri" pitchFamily="34" charset="0"/>
              </a:rPr>
              <a:t> </a:t>
            </a:r>
            <a:r>
              <a:rPr lang="ru-RU" sz="1600" b="1" dirty="0" err="1">
                <a:latin typeface="Calibri" pitchFamily="34" charset="0"/>
              </a:rPr>
              <a:t>Sport</a:t>
            </a:r>
            <a:r>
              <a:rPr lang="en-US" sz="1600" b="1" dirty="0">
                <a:latin typeface="Calibri" pitchFamily="34" charset="0"/>
              </a:rPr>
              <a:t> Plus</a:t>
            </a:r>
            <a:r>
              <a:rPr lang="ru-RU" sz="1600" dirty="0">
                <a:latin typeface="Calibri" pitchFamily="34" charset="0"/>
              </a:rPr>
              <a:t> – </a:t>
            </a:r>
            <a:r>
              <a:rPr lang="ru-RU" sz="1600" dirty="0" err="1">
                <a:latin typeface="Calibri" pitchFamily="34" charset="0"/>
              </a:rPr>
              <a:t>have</a:t>
            </a:r>
            <a:r>
              <a:rPr lang="ru-RU" sz="1600" dirty="0">
                <a:latin typeface="Calibri" pitchFamily="34" charset="0"/>
              </a:rPr>
              <a:t> </a:t>
            </a:r>
            <a:r>
              <a:rPr lang="ru-RU" sz="1600" dirty="0" err="1">
                <a:latin typeface="Calibri" pitchFamily="34" charset="0"/>
              </a:rPr>
              <a:t>usual</a:t>
            </a:r>
            <a:r>
              <a:rPr lang="ru-RU" sz="1600" dirty="0">
                <a:latin typeface="Calibri" pitchFamily="34" charset="0"/>
              </a:rPr>
              <a:t> </a:t>
            </a:r>
            <a:r>
              <a:rPr lang="ru-RU" sz="1600" dirty="0">
                <a:latin typeface="Calibri" pitchFamily="34" charset="0"/>
              </a:rPr>
              <a:t>C</a:t>
            </a:r>
            <a:r>
              <a:rPr lang="en-US" sz="1600" dirty="0">
                <a:latin typeface="Calibri" pitchFamily="34" charset="0"/>
              </a:rPr>
              <a:t>HANSE</a:t>
            </a:r>
            <a:r>
              <a:rPr lang="ru-RU" sz="1600" dirty="0">
                <a:latin typeface="Calibri" pitchFamily="34" charset="0"/>
              </a:rPr>
              <a:t> </a:t>
            </a:r>
            <a:r>
              <a:rPr lang="ru-RU" sz="1600" dirty="0" err="1">
                <a:latin typeface="Calibri" pitchFamily="34" charset="0"/>
              </a:rPr>
              <a:t>diagnostic</a:t>
            </a:r>
            <a:r>
              <a:rPr lang="ru-RU" sz="1600" dirty="0">
                <a:latin typeface="Calibri" pitchFamily="34" charset="0"/>
              </a:rPr>
              <a:t> </a:t>
            </a:r>
            <a:r>
              <a:rPr lang="ru-RU" sz="1600" dirty="0" err="1">
                <a:latin typeface="Calibri" pitchFamily="34" charset="0"/>
              </a:rPr>
              <a:t>which</a:t>
            </a:r>
            <a:r>
              <a:rPr lang="ru-RU" sz="1600" dirty="0">
                <a:latin typeface="Calibri" pitchFamily="34" charset="0"/>
              </a:rPr>
              <a:t> </a:t>
            </a:r>
            <a:r>
              <a:rPr lang="ru-RU" sz="1600" dirty="0" err="1">
                <a:latin typeface="Calibri" pitchFamily="34" charset="0"/>
              </a:rPr>
              <a:t>previously</a:t>
            </a:r>
            <a:r>
              <a:rPr lang="ru-RU" sz="1600" dirty="0">
                <a:latin typeface="Calibri" pitchFamily="34" charset="0"/>
              </a:rPr>
              <a:t> </a:t>
            </a:r>
            <a:r>
              <a:rPr lang="ru-RU" sz="1600" dirty="0" err="1">
                <a:latin typeface="Calibri" pitchFamily="34" charset="0"/>
              </a:rPr>
              <a:t>was</a:t>
            </a:r>
            <a:r>
              <a:rPr lang="ru-RU" sz="1600" dirty="0">
                <a:latin typeface="Calibri" pitchFamily="34" charset="0"/>
              </a:rPr>
              <a:t> </a:t>
            </a:r>
            <a:r>
              <a:rPr lang="en-US" sz="1600" dirty="0">
                <a:latin typeface="Calibri" pitchFamily="34" charset="0"/>
              </a:rPr>
              <a:t>CHANS-SCENAR and, in addition, two pre-sets. </a:t>
            </a:r>
          </a:p>
          <a:p>
            <a:pPr>
              <a:defRPr/>
            </a:pPr>
            <a:endParaRPr lang="ru-RU" sz="1600" dirty="0">
              <a:latin typeface="Calibri" pitchFamily="34" charset="0"/>
            </a:endParaRPr>
          </a:p>
          <a:p>
            <a:pPr>
              <a:defRPr/>
            </a:pPr>
            <a:r>
              <a:rPr lang="ru-RU" sz="1600" dirty="0" err="1">
                <a:latin typeface="Calibri" pitchFamily="34" charset="0"/>
              </a:rPr>
              <a:t>In</a:t>
            </a:r>
            <a:r>
              <a:rPr lang="ru-RU" sz="1600" dirty="0">
                <a:latin typeface="Calibri" pitchFamily="34" charset="0"/>
              </a:rPr>
              <a:t> </a:t>
            </a:r>
            <a:r>
              <a:rPr lang="ru-RU" sz="1600" dirty="0" err="1">
                <a:latin typeface="Calibri" pitchFamily="34" charset="0"/>
              </a:rPr>
              <a:t>the</a:t>
            </a:r>
            <a:r>
              <a:rPr lang="ru-RU" sz="1600" dirty="0">
                <a:latin typeface="Calibri" pitchFamily="34" charset="0"/>
              </a:rPr>
              <a:t> </a:t>
            </a:r>
            <a:r>
              <a:rPr lang="ru-RU" sz="1600" dirty="0" err="1">
                <a:latin typeface="Calibri" pitchFamily="34" charset="0"/>
              </a:rPr>
              <a:t>second</a:t>
            </a:r>
            <a:r>
              <a:rPr lang="ru-RU" sz="1600" dirty="0">
                <a:latin typeface="Calibri" pitchFamily="34" charset="0"/>
              </a:rPr>
              <a:t> </a:t>
            </a:r>
            <a:r>
              <a:rPr lang="ru-RU" sz="1600" dirty="0" err="1">
                <a:latin typeface="Calibri" pitchFamily="34" charset="0"/>
              </a:rPr>
              <a:t>half</a:t>
            </a:r>
            <a:r>
              <a:rPr lang="ru-RU" sz="1600" dirty="0">
                <a:latin typeface="Calibri" pitchFamily="34" charset="0"/>
              </a:rPr>
              <a:t> </a:t>
            </a:r>
            <a:r>
              <a:rPr lang="ru-RU" sz="1600" dirty="0" err="1">
                <a:latin typeface="Calibri" pitchFamily="34" charset="0"/>
              </a:rPr>
              <a:t>of</a:t>
            </a:r>
            <a:r>
              <a:rPr lang="ru-RU" sz="1600" dirty="0">
                <a:latin typeface="Calibri" pitchFamily="34" charset="0"/>
              </a:rPr>
              <a:t> 2014 </a:t>
            </a:r>
            <a:r>
              <a:rPr lang="ru-RU" sz="1600" dirty="0" err="1">
                <a:latin typeface="Calibri" pitchFamily="34" charset="0"/>
              </a:rPr>
              <a:t>we</a:t>
            </a:r>
            <a:r>
              <a:rPr lang="ru-RU" sz="1600" dirty="0">
                <a:latin typeface="Calibri" pitchFamily="34" charset="0"/>
              </a:rPr>
              <a:t> </a:t>
            </a:r>
            <a:r>
              <a:rPr lang="ru-RU" sz="1600" dirty="0" err="1">
                <a:latin typeface="Calibri" pitchFamily="34" charset="0"/>
              </a:rPr>
              <a:t>will</a:t>
            </a:r>
            <a:r>
              <a:rPr lang="ru-RU" sz="1600" dirty="0">
                <a:latin typeface="Calibri" pitchFamily="34" charset="0"/>
              </a:rPr>
              <a:t> </a:t>
            </a:r>
            <a:r>
              <a:rPr lang="ru-RU" sz="1600" dirty="0" err="1">
                <a:latin typeface="Calibri" pitchFamily="34" charset="0"/>
              </a:rPr>
              <a:t>start</a:t>
            </a:r>
            <a:r>
              <a:rPr lang="ru-RU" sz="1600" dirty="0">
                <a:latin typeface="Calibri" pitchFamily="34" charset="0"/>
              </a:rPr>
              <a:t> </a:t>
            </a:r>
            <a:r>
              <a:rPr lang="ru-RU" sz="1600" dirty="0" err="1">
                <a:latin typeface="Calibri" pitchFamily="34" charset="0"/>
              </a:rPr>
              <a:t>mass</a:t>
            </a:r>
            <a:r>
              <a:rPr lang="ru-RU" sz="1600" dirty="0">
                <a:latin typeface="Calibri" pitchFamily="34" charset="0"/>
              </a:rPr>
              <a:t> </a:t>
            </a:r>
            <a:r>
              <a:rPr lang="ru-RU" sz="1600" dirty="0" err="1">
                <a:latin typeface="Calibri" pitchFamily="34" charset="0"/>
              </a:rPr>
              <a:t>manufacturing</a:t>
            </a:r>
            <a:r>
              <a:rPr lang="ru-RU" sz="1600" dirty="0">
                <a:latin typeface="Calibri" pitchFamily="34" charset="0"/>
              </a:rPr>
              <a:t> </a:t>
            </a:r>
            <a:r>
              <a:rPr lang="ru-RU" sz="1600" dirty="0" err="1">
                <a:latin typeface="Calibri" pitchFamily="34" charset="0"/>
              </a:rPr>
              <a:t>of</a:t>
            </a:r>
            <a:r>
              <a:rPr lang="ru-RU" sz="1600" dirty="0">
                <a:latin typeface="Calibri" pitchFamily="34" charset="0"/>
              </a:rPr>
              <a:t> </a:t>
            </a:r>
            <a:r>
              <a:rPr lang="ru-RU" sz="1600" dirty="0" err="1">
                <a:latin typeface="Calibri" pitchFamily="34" charset="0"/>
              </a:rPr>
              <a:t>all</a:t>
            </a:r>
            <a:r>
              <a:rPr lang="ru-RU" sz="1600" dirty="0">
                <a:latin typeface="Calibri" pitchFamily="34" charset="0"/>
              </a:rPr>
              <a:t> </a:t>
            </a:r>
            <a:r>
              <a:rPr lang="ru-RU" sz="1600" dirty="0" err="1">
                <a:latin typeface="Calibri" pitchFamily="34" charset="0"/>
              </a:rPr>
              <a:t>the</a:t>
            </a:r>
            <a:r>
              <a:rPr lang="ru-RU" sz="1600" dirty="0">
                <a:latin typeface="Calibri" pitchFamily="34" charset="0"/>
              </a:rPr>
              <a:t> </a:t>
            </a:r>
            <a:r>
              <a:rPr lang="ru-RU" sz="1600" dirty="0" err="1">
                <a:latin typeface="Calibri" pitchFamily="34" charset="0"/>
              </a:rPr>
              <a:t>above</a:t>
            </a:r>
            <a:r>
              <a:rPr lang="ru-RU" sz="1600" dirty="0">
                <a:latin typeface="Calibri" pitchFamily="34" charset="0"/>
              </a:rPr>
              <a:t> </a:t>
            </a:r>
            <a:r>
              <a:rPr lang="ru-RU" sz="1600" dirty="0" err="1">
                <a:latin typeface="Calibri" pitchFamily="34" charset="0"/>
              </a:rPr>
              <a:t>mentioned</a:t>
            </a:r>
            <a:r>
              <a:rPr lang="ru-RU" sz="1600" dirty="0">
                <a:latin typeface="Calibri" pitchFamily="34" charset="0"/>
              </a:rPr>
              <a:t> </a:t>
            </a:r>
            <a:r>
              <a:rPr lang="ru-RU" sz="1600" dirty="0" err="1">
                <a:latin typeface="Calibri" pitchFamily="34" charset="0"/>
              </a:rPr>
              <a:t>devices</a:t>
            </a:r>
            <a:r>
              <a:rPr lang="ru-RU" sz="1600" dirty="0">
                <a:latin typeface="Calibri" pitchFamily="34" charset="0"/>
              </a:rPr>
              <a:t>. </a:t>
            </a:r>
            <a:endParaRPr lang="en-US" sz="1600" dirty="0">
              <a:latin typeface="Calibri" pitchFamily="34" charset="0"/>
            </a:endParaRPr>
          </a:p>
          <a:p>
            <a:pPr>
              <a:defRPr/>
            </a:pPr>
            <a:endParaRPr lang="ru-RU" sz="1600" dirty="0">
              <a:latin typeface="Calibri" pitchFamily="34" charset="0"/>
            </a:endParaRPr>
          </a:p>
          <a:p>
            <a:pPr>
              <a:defRPr/>
            </a:pPr>
            <a:r>
              <a:rPr lang="en-US" sz="1600" dirty="0">
                <a:latin typeface="Calibri" pitchFamily="34" charset="0"/>
              </a:rPr>
              <a:t>For those who are interested, after the presentation I am ready to demonstrate how some of these devices work. </a:t>
            </a:r>
          </a:p>
          <a:p>
            <a:pPr>
              <a:defRPr/>
            </a:pPr>
            <a:endParaRPr lang="ru-RU" sz="1600" dirty="0">
              <a:latin typeface="Calibri" pitchFamily="34" charset="0"/>
            </a:endParaRPr>
          </a:p>
          <a:p>
            <a:pPr>
              <a:defRPr/>
            </a:pPr>
            <a:r>
              <a:rPr lang="en-US" sz="1600" dirty="0">
                <a:latin typeface="Calibri" pitchFamily="34" charset="0"/>
              </a:rPr>
              <a:t>Our most important goal is making all the nations healthier and helping people to restore and preserve their health using the safest and most effective methods.</a:t>
            </a:r>
          </a:p>
          <a:p>
            <a:pPr>
              <a:defRPr/>
            </a:pPr>
            <a:endParaRPr lang="ru-RU" sz="1600" dirty="0">
              <a:latin typeface="Calibri" pitchFamily="34" charset="0"/>
            </a:endParaRPr>
          </a:p>
          <a:p>
            <a:pPr>
              <a:defRPr/>
            </a:pPr>
            <a:r>
              <a:rPr lang="en-US" sz="1600" dirty="0">
                <a:latin typeface="Calibri" pitchFamily="34" charset="0"/>
              </a:rPr>
              <a:t>SCENAR  is a clinic and a pharmacy and an emergency room in a person’s pocket. </a:t>
            </a:r>
            <a:endParaRPr lang="ru-RU" sz="1600" dirty="0">
              <a:latin typeface="Calibri" pitchFamily="34" charset="0"/>
            </a:endParaRPr>
          </a:p>
          <a:p>
            <a:pPr>
              <a:defRPr/>
            </a:pPr>
            <a:endParaRPr lang="ru-RU" sz="1600" dirty="0">
              <a:solidFill>
                <a:srgbClr val="00B0F0"/>
              </a:solidFill>
              <a:latin typeface="+mj-lt"/>
            </a:endParaRPr>
          </a:p>
          <a:p>
            <a:pPr>
              <a:defRPr/>
            </a:pPr>
            <a:endParaRPr lang="ru-RU" sz="1600" dirty="0">
              <a:solidFill>
                <a:srgbClr val="00B0F0"/>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Рисунок 1" descr="рамка.gif"/>
          <p:cNvPicPr>
            <a:picLocks noChangeAspect="1"/>
          </p:cNvPicPr>
          <p:nvPr/>
        </p:nvPicPr>
        <p:blipFill>
          <a:blip r:embed="rId4"/>
          <a:srcRect/>
          <a:stretch>
            <a:fillRect/>
          </a:stretch>
        </p:blipFill>
        <p:spPr bwMode="auto">
          <a:xfrm>
            <a:off x="4572000" y="5408613"/>
            <a:ext cx="1439863" cy="377825"/>
          </a:xfrm>
          <a:prstGeom prst="rect">
            <a:avLst/>
          </a:prstGeom>
          <a:noFill/>
          <a:ln w="9525">
            <a:noFill/>
            <a:miter lim="800000"/>
            <a:headEnd/>
            <a:tailEnd/>
          </a:ln>
        </p:spPr>
      </p:pic>
      <p:pic>
        <p:nvPicPr>
          <p:cNvPr id="22531" name="Рисунок 1" descr="рамка.gif"/>
          <p:cNvPicPr>
            <a:picLocks noChangeAspect="1"/>
          </p:cNvPicPr>
          <p:nvPr/>
        </p:nvPicPr>
        <p:blipFill>
          <a:blip r:embed="rId4"/>
          <a:srcRect/>
          <a:stretch>
            <a:fillRect/>
          </a:stretch>
        </p:blipFill>
        <p:spPr bwMode="auto">
          <a:xfrm>
            <a:off x="7615238" y="3111500"/>
            <a:ext cx="1439862" cy="377825"/>
          </a:xfrm>
          <a:prstGeom prst="rect">
            <a:avLst/>
          </a:prstGeom>
          <a:noFill/>
          <a:ln w="9525">
            <a:noFill/>
            <a:miter lim="800000"/>
            <a:headEnd/>
            <a:tailEnd/>
          </a:ln>
        </p:spPr>
      </p:pic>
      <p:pic>
        <p:nvPicPr>
          <p:cNvPr id="22532" name="Рисунок 1" descr="рамка.gif"/>
          <p:cNvPicPr>
            <a:picLocks noChangeAspect="1"/>
          </p:cNvPicPr>
          <p:nvPr/>
        </p:nvPicPr>
        <p:blipFill>
          <a:blip r:embed="rId5"/>
          <a:srcRect/>
          <a:stretch>
            <a:fillRect/>
          </a:stretch>
        </p:blipFill>
        <p:spPr bwMode="auto">
          <a:xfrm>
            <a:off x="5429250" y="3111500"/>
            <a:ext cx="1571625" cy="377825"/>
          </a:xfrm>
          <a:prstGeom prst="rect">
            <a:avLst/>
          </a:prstGeom>
          <a:noFill/>
          <a:ln w="9525">
            <a:noFill/>
            <a:miter lim="800000"/>
            <a:headEnd/>
            <a:tailEnd/>
          </a:ln>
        </p:spPr>
      </p:pic>
      <p:pic>
        <p:nvPicPr>
          <p:cNvPr id="22533" name="Рисунок 1" descr="рамка.gif"/>
          <p:cNvPicPr>
            <a:picLocks noChangeAspect="1"/>
          </p:cNvPicPr>
          <p:nvPr/>
        </p:nvPicPr>
        <p:blipFill>
          <a:blip r:embed="rId4"/>
          <a:srcRect/>
          <a:stretch>
            <a:fillRect/>
          </a:stretch>
        </p:blipFill>
        <p:spPr bwMode="auto">
          <a:xfrm>
            <a:off x="6500813" y="5408613"/>
            <a:ext cx="1439862" cy="377825"/>
          </a:xfrm>
          <a:prstGeom prst="rect">
            <a:avLst/>
          </a:prstGeom>
          <a:noFill/>
          <a:ln w="9525">
            <a:noFill/>
            <a:miter lim="800000"/>
            <a:headEnd/>
            <a:tailEnd/>
          </a:ln>
        </p:spPr>
      </p:pic>
      <p:pic>
        <p:nvPicPr>
          <p:cNvPr id="22534" name="Рисунок 1" descr="рамка.gif"/>
          <p:cNvPicPr>
            <a:picLocks noChangeAspect="1"/>
          </p:cNvPicPr>
          <p:nvPr/>
        </p:nvPicPr>
        <p:blipFill>
          <a:blip r:embed="rId6"/>
          <a:srcRect/>
          <a:stretch>
            <a:fillRect/>
          </a:stretch>
        </p:blipFill>
        <p:spPr bwMode="auto">
          <a:xfrm>
            <a:off x="142875" y="3121025"/>
            <a:ext cx="1439863" cy="360363"/>
          </a:xfrm>
          <a:prstGeom prst="rect">
            <a:avLst/>
          </a:prstGeom>
          <a:noFill/>
          <a:ln w="9525">
            <a:noFill/>
            <a:miter lim="800000"/>
            <a:headEnd/>
            <a:tailEnd/>
          </a:ln>
        </p:spPr>
      </p:pic>
      <p:pic>
        <p:nvPicPr>
          <p:cNvPr id="22535" name="Рисунок 1" descr="рамка.gif"/>
          <p:cNvPicPr>
            <a:picLocks noChangeAspect="1"/>
          </p:cNvPicPr>
          <p:nvPr/>
        </p:nvPicPr>
        <p:blipFill>
          <a:blip r:embed="rId6"/>
          <a:srcRect/>
          <a:stretch>
            <a:fillRect/>
          </a:stretch>
        </p:blipFill>
        <p:spPr bwMode="auto">
          <a:xfrm>
            <a:off x="1631950" y="5416550"/>
            <a:ext cx="1439863" cy="361950"/>
          </a:xfrm>
          <a:prstGeom prst="rect">
            <a:avLst/>
          </a:prstGeom>
          <a:noFill/>
          <a:ln w="9525">
            <a:noFill/>
            <a:miter lim="800000"/>
            <a:headEnd/>
            <a:tailEnd/>
          </a:ln>
        </p:spPr>
      </p:pic>
      <p:pic>
        <p:nvPicPr>
          <p:cNvPr id="22536" name="Рисунок 1" descr="рамка.gif"/>
          <p:cNvPicPr>
            <a:picLocks noChangeAspect="1"/>
          </p:cNvPicPr>
          <p:nvPr/>
        </p:nvPicPr>
        <p:blipFill>
          <a:blip r:embed="rId4"/>
          <a:srcRect/>
          <a:stretch>
            <a:fillRect/>
          </a:stretch>
        </p:blipFill>
        <p:spPr bwMode="auto">
          <a:xfrm>
            <a:off x="3132138" y="3111500"/>
            <a:ext cx="1439862" cy="377825"/>
          </a:xfrm>
          <a:prstGeom prst="rect">
            <a:avLst/>
          </a:prstGeom>
          <a:noFill/>
          <a:ln w="9525">
            <a:noFill/>
            <a:miter lim="800000"/>
            <a:headEnd/>
            <a:tailEnd/>
          </a:ln>
        </p:spPr>
      </p:pic>
      <p:pic>
        <p:nvPicPr>
          <p:cNvPr id="22537" name="Рисунок 6" descr="RITMSCENAR LF Master.png"/>
          <p:cNvPicPr>
            <a:picLocks noChangeAspect="1"/>
          </p:cNvPicPr>
          <p:nvPr/>
        </p:nvPicPr>
        <p:blipFill>
          <a:blip r:embed="rId7"/>
          <a:srcRect/>
          <a:stretch>
            <a:fillRect/>
          </a:stretch>
        </p:blipFill>
        <p:spPr bwMode="auto">
          <a:xfrm>
            <a:off x="3538538" y="3551238"/>
            <a:ext cx="627062" cy="1800225"/>
          </a:xfrm>
          <a:prstGeom prst="rect">
            <a:avLst/>
          </a:prstGeom>
          <a:noFill/>
          <a:ln w="9525">
            <a:noFill/>
            <a:miter lim="800000"/>
            <a:headEnd/>
            <a:tailEnd/>
          </a:ln>
        </p:spPr>
      </p:pic>
      <p:pic>
        <p:nvPicPr>
          <p:cNvPr id="22538" name="Рисунок 7" descr="RITMSCENAR Pro Plus.png"/>
          <p:cNvPicPr>
            <a:picLocks noChangeAspect="1"/>
          </p:cNvPicPr>
          <p:nvPr/>
        </p:nvPicPr>
        <p:blipFill>
          <a:blip r:embed="rId8"/>
          <a:srcRect/>
          <a:stretch>
            <a:fillRect/>
          </a:stretch>
        </p:blipFill>
        <p:spPr bwMode="auto">
          <a:xfrm>
            <a:off x="2038350" y="3551238"/>
            <a:ext cx="627063" cy="1800225"/>
          </a:xfrm>
          <a:prstGeom prst="rect">
            <a:avLst/>
          </a:prstGeom>
          <a:noFill/>
          <a:ln w="9525">
            <a:noFill/>
            <a:miter lim="800000"/>
            <a:headEnd/>
            <a:tailEnd/>
          </a:ln>
        </p:spPr>
      </p:pic>
      <p:pic>
        <p:nvPicPr>
          <p:cNvPr id="22539" name="Рисунок 8" descr="RITMSCENAR Super Pro.png"/>
          <p:cNvPicPr>
            <a:picLocks noChangeAspect="1"/>
          </p:cNvPicPr>
          <p:nvPr/>
        </p:nvPicPr>
        <p:blipFill>
          <a:blip r:embed="rId9"/>
          <a:srcRect/>
          <a:stretch>
            <a:fillRect/>
          </a:stretch>
        </p:blipFill>
        <p:spPr bwMode="auto">
          <a:xfrm>
            <a:off x="571500" y="3551238"/>
            <a:ext cx="627063" cy="1800225"/>
          </a:xfrm>
          <a:prstGeom prst="rect">
            <a:avLst/>
          </a:prstGeom>
          <a:noFill/>
          <a:ln w="9525">
            <a:noFill/>
            <a:miter lim="800000"/>
            <a:headEnd/>
            <a:tailEnd/>
          </a:ln>
        </p:spPr>
      </p:pic>
      <p:pic>
        <p:nvPicPr>
          <p:cNvPr id="22540" name="Рисунок 10" descr="home success.gif"/>
          <p:cNvPicPr>
            <a:picLocks noChangeAspect="1"/>
          </p:cNvPicPr>
          <p:nvPr/>
        </p:nvPicPr>
        <p:blipFill>
          <a:blip r:embed="rId10"/>
          <a:srcRect/>
          <a:stretch>
            <a:fillRect/>
          </a:stretch>
        </p:blipFill>
        <p:spPr bwMode="auto">
          <a:xfrm>
            <a:off x="5929313" y="3622675"/>
            <a:ext cx="552450" cy="1439863"/>
          </a:xfrm>
          <a:prstGeom prst="rect">
            <a:avLst/>
          </a:prstGeom>
          <a:noFill/>
          <a:ln w="9525">
            <a:noFill/>
            <a:miter lim="800000"/>
            <a:headEnd/>
            <a:tailEnd/>
          </a:ln>
        </p:spPr>
      </p:pic>
      <p:pic>
        <p:nvPicPr>
          <p:cNvPr id="22541" name="Рисунок 11" descr="RitmScenar rezult.gif"/>
          <p:cNvPicPr>
            <a:picLocks noChangeAspect="1"/>
          </p:cNvPicPr>
          <p:nvPr/>
        </p:nvPicPr>
        <p:blipFill>
          <a:blip r:embed="rId11"/>
          <a:srcRect/>
          <a:stretch>
            <a:fillRect/>
          </a:stretch>
        </p:blipFill>
        <p:spPr bwMode="auto">
          <a:xfrm>
            <a:off x="6929438" y="3908425"/>
            <a:ext cx="584200" cy="1439863"/>
          </a:xfrm>
          <a:prstGeom prst="rect">
            <a:avLst/>
          </a:prstGeom>
          <a:noFill/>
          <a:ln w="9525">
            <a:noFill/>
            <a:miter lim="800000"/>
            <a:headEnd/>
            <a:tailEnd/>
          </a:ln>
        </p:spPr>
      </p:pic>
      <p:pic>
        <p:nvPicPr>
          <p:cNvPr id="22542" name="Рисунок 12" descr="RitmScenar Sport.gif"/>
          <p:cNvPicPr>
            <a:picLocks noChangeAspect="1"/>
          </p:cNvPicPr>
          <p:nvPr/>
        </p:nvPicPr>
        <p:blipFill>
          <a:blip r:embed="rId12"/>
          <a:srcRect/>
          <a:stretch>
            <a:fillRect/>
          </a:stretch>
        </p:blipFill>
        <p:spPr bwMode="auto">
          <a:xfrm>
            <a:off x="8072438" y="3622675"/>
            <a:ext cx="584200" cy="1439863"/>
          </a:xfrm>
          <a:prstGeom prst="rect">
            <a:avLst/>
          </a:prstGeom>
          <a:noFill/>
          <a:ln w="9525">
            <a:noFill/>
            <a:miter lim="800000"/>
            <a:headEnd/>
            <a:tailEnd/>
          </a:ln>
        </p:spPr>
      </p:pic>
      <p:sp>
        <p:nvSpPr>
          <p:cNvPr id="15" name="TextBox 14"/>
          <p:cNvSpPr txBox="1"/>
          <p:nvPr/>
        </p:nvSpPr>
        <p:spPr>
          <a:xfrm>
            <a:off x="5429250" y="3162300"/>
            <a:ext cx="1589088" cy="277813"/>
          </a:xfrm>
          <a:prstGeom prst="rect">
            <a:avLst/>
          </a:prstGeom>
          <a:noFill/>
        </p:spPr>
        <p:txBody>
          <a:bodyPr wrap="none">
            <a:spAutoFit/>
          </a:bodyPr>
          <a:lstStyle/>
          <a:p>
            <a:pPr>
              <a:defRPr/>
            </a:pPr>
            <a:r>
              <a:rPr lang="en-US" sz="1200" b="1" dirty="0">
                <a:solidFill>
                  <a:srgbClr val="00B0F0"/>
                </a:solidFill>
                <a:latin typeface="+mj-lt"/>
              </a:rPr>
              <a:t>SCENAR   </a:t>
            </a:r>
            <a:r>
              <a:rPr lang="en-US" sz="1050" b="1" dirty="0">
                <a:solidFill>
                  <a:srgbClr val="00B0F0"/>
                </a:solidFill>
                <a:latin typeface="+mj-lt"/>
              </a:rPr>
              <a:t>Home Success</a:t>
            </a:r>
            <a:endParaRPr lang="ru-RU" sz="1050" b="1" dirty="0">
              <a:solidFill>
                <a:srgbClr val="00B0F0"/>
              </a:solidFill>
              <a:latin typeface="+mj-lt"/>
            </a:endParaRPr>
          </a:p>
        </p:txBody>
      </p:sp>
      <p:sp>
        <p:nvSpPr>
          <p:cNvPr id="16" name="TextBox 15"/>
          <p:cNvSpPr txBox="1"/>
          <p:nvPr/>
        </p:nvSpPr>
        <p:spPr>
          <a:xfrm>
            <a:off x="6643688" y="5459413"/>
            <a:ext cx="1196975" cy="276225"/>
          </a:xfrm>
          <a:prstGeom prst="rect">
            <a:avLst/>
          </a:prstGeom>
          <a:noFill/>
        </p:spPr>
        <p:txBody>
          <a:bodyPr wrap="none">
            <a:spAutoFit/>
          </a:bodyPr>
          <a:lstStyle/>
          <a:p>
            <a:pPr>
              <a:defRPr/>
            </a:pPr>
            <a:r>
              <a:rPr lang="en-US" sz="1200" b="1" dirty="0">
                <a:solidFill>
                  <a:srgbClr val="00B0F0"/>
                </a:solidFill>
                <a:latin typeface="+mj-lt"/>
              </a:rPr>
              <a:t>SCENAR   Result</a:t>
            </a:r>
            <a:endParaRPr lang="ru-RU" sz="1200" b="1" dirty="0">
              <a:solidFill>
                <a:srgbClr val="00B0F0"/>
              </a:solidFill>
              <a:latin typeface="+mj-lt"/>
            </a:endParaRPr>
          </a:p>
        </p:txBody>
      </p:sp>
      <p:sp>
        <p:nvSpPr>
          <p:cNvPr id="17" name="TextBox 16"/>
          <p:cNvSpPr txBox="1"/>
          <p:nvPr/>
        </p:nvSpPr>
        <p:spPr>
          <a:xfrm>
            <a:off x="7626350" y="3162300"/>
            <a:ext cx="1446213" cy="276225"/>
          </a:xfrm>
          <a:prstGeom prst="rect">
            <a:avLst/>
          </a:prstGeom>
          <a:noFill/>
        </p:spPr>
        <p:txBody>
          <a:bodyPr wrap="none">
            <a:spAutoFit/>
          </a:bodyPr>
          <a:lstStyle/>
          <a:p>
            <a:pPr>
              <a:defRPr/>
            </a:pPr>
            <a:r>
              <a:rPr lang="en-US" sz="1200" b="1" dirty="0">
                <a:solidFill>
                  <a:srgbClr val="00B0F0"/>
                </a:solidFill>
                <a:latin typeface="+mj-lt"/>
              </a:rPr>
              <a:t>SCENAR   Sport Plus</a:t>
            </a:r>
            <a:endParaRPr lang="ru-RU" sz="1200" b="1" dirty="0">
              <a:solidFill>
                <a:srgbClr val="00B0F0"/>
              </a:solidFill>
              <a:latin typeface="+mj-lt"/>
            </a:endParaRPr>
          </a:p>
        </p:txBody>
      </p:sp>
      <p:sp>
        <p:nvSpPr>
          <p:cNvPr id="18" name="TextBox 17"/>
          <p:cNvSpPr txBox="1"/>
          <p:nvPr/>
        </p:nvSpPr>
        <p:spPr>
          <a:xfrm>
            <a:off x="214313" y="3162300"/>
            <a:ext cx="1423987" cy="277813"/>
          </a:xfrm>
          <a:prstGeom prst="rect">
            <a:avLst/>
          </a:prstGeom>
          <a:noFill/>
        </p:spPr>
        <p:txBody>
          <a:bodyPr wrap="none">
            <a:spAutoFit/>
          </a:bodyPr>
          <a:lstStyle/>
          <a:p>
            <a:pPr>
              <a:defRPr/>
            </a:pPr>
            <a:r>
              <a:rPr lang="en-US" sz="1200" b="1" dirty="0">
                <a:solidFill>
                  <a:srgbClr val="00B0F0"/>
                </a:solidFill>
                <a:latin typeface="+mj-lt"/>
              </a:rPr>
              <a:t>SCENAR   Super Pro</a:t>
            </a:r>
            <a:endParaRPr lang="ru-RU" sz="1200" b="1" dirty="0">
              <a:solidFill>
                <a:srgbClr val="00B0F0"/>
              </a:solidFill>
              <a:latin typeface="+mj-lt"/>
            </a:endParaRPr>
          </a:p>
        </p:txBody>
      </p:sp>
      <p:sp>
        <p:nvSpPr>
          <p:cNvPr id="19" name="TextBox 18"/>
          <p:cNvSpPr txBox="1"/>
          <p:nvPr/>
        </p:nvSpPr>
        <p:spPr>
          <a:xfrm>
            <a:off x="1692275" y="5459413"/>
            <a:ext cx="1317625" cy="276225"/>
          </a:xfrm>
          <a:prstGeom prst="rect">
            <a:avLst/>
          </a:prstGeom>
          <a:noFill/>
        </p:spPr>
        <p:txBody>
          <a:bodyPr wrap="none">
            <a:spAutoFit/>
          </a:bodyPr>
          <a:lstStyle/>
          <a:p>
            <a:pPr>
              <a:defRPr/>
            </a:pPr>
            <a:r>
              <a:rPr lang="en-US" sz="1200" b="1" dirty="0">
                <a:solidFill>
                  <a:srgbClr val="00B0F0"/>
                </a:solidFill>
                <a:latin typeface="+mj-lt"/>
              </a:rPr>
              <a:t>SCENAR   Pro Plus</a:t>
            </a:r>
            <a:endParaRPr lang="ru-RU" sz="1200" b="1" dirty="0">
              <a:solidFill>
                <a:srgbClr val="00B0F0"/>
              </a:solidFill>
              <a:latin typeface="+mj-lt"/>
            </a:endParaRPr>
          </a:p>
        </p:txBody>
      </p:sp>
      <p:sp>
        <p:nvSpPr>
          <p:cNvPr id="20" name="TextBox 19"/>
          <p:cNvSpPr txBox="1"/>
          <p:nvPr/>
        </p:nvSpPr>
        <p:spPr>
          <a:xfrm>
            <a:off x="3140075" y="3162300"/>
            <a:ext cx="1423988" cy="277813"/>
          </a:xfrm>
          <a:prstGeom prst="rect">
            <a:avLst/>
          </a:prstGeom>
          <a:noFill/>
        </p:spPr>
        <p:txBody>
          <a:bodyPr wrap="none">
            <a:spAutoFit/>
          </a:bodyPr>
          <a:lstStyle/>
          <a:p>
            <a:pPr>
              <a:defRPr/>
            </a:pPr>
            <a:r>
              <a:rPr lang="en-US" sz="1200" b="1" dirty="0">
                <a:solidFill>
                  <a:srgbClr val="00B0F0"/>
                </a:solidFill>
                <a:latin typeface="+mj-lt"/>
              </a:rPr>
              <a:t>SCENAR   LF Master</a:t>
            </a:r>
            <a:endParaRPr lang="ru-RU" sz="1200" b="1" dirty="0">
              <a:solidFill>
                <a:srgbClr val="00B0F0"/>
              </a:solidFill>
              <a:latin typeface="+mj-lt"/>
            </a:endParaRPr>
          </a:p>
        </p:txBody>
      </p:sp>
      <p:pic>
        <p:nvPicPr>
          <p:cNvPr id="22549" name="Рисунок 9" descr="RitmScenar Home Expert.gif"/>
          <p:cNvPicPr>
            <a:picLocks noChangeAspect="1"/>
          </p:cNvPicPr>
          <p:nvPr/>
        </p:nvPicPr>
        <p:blipFill>
          <a:blip r:embed="rId13"/>
          <a:srcRect/>
          <a:stretch>
            <a:fillRect/>
          </a:stretch>
        </p:blipFill>
        <p:spPr bwMode="auto">
          <a:xfrm>
            <a:off x="4929188" y="3908425"/>
            <a:ext cx="584200" cy="1439863"/>
          </a:xfrm>
          <a:prstGeom prst="rect">
            <a:avLst/>
          </a:prstGeom>
          <a:noFill/>
          <a:ln w="9525">
            <a:noFill/>
            <a:miter lim="800000"/>
            <a:headEnd/>
            <a:tailEnd/>
          </a:ln>
        </p:spPr>
      </p:pic>
      <p:sp>
        <p:nvSpPr>
          <p:cNvPr id="14" name="TextBox 13"/>
          <p:cNvSpPr txBox="1"/>
          <p:nvPr/>
        </p:nvSpPr>
        <p:spPr>
          <a:xfrm>
            <a:off x="4643438" y="5459413"/>
            <a:ext cx="1214437" cy="276225"/>
          </a:xfrm>
          <a:prstGeom prst="rect">
            <a:avLst/>
          </a:prstGeom>
          <a:noFill/>
        </p:spPr>
        <p:txBody>
          <a:bodyPr wrap="none">
            <a:spAutoFit/>
          </a:bodyPr>
          <a:lstStyle/>
          <a:p>
            <a:pPr>
              <a:defRPr/>
            </a:pPr>
            <a:r>
              <a:rPr lang="en-US" sz="1200" b="1" dirty="0">
                <a:solidFill>
                  <a:srgbClr val="00B0F0"/>
                </a:solidFill>
                <a:latin typeface="+mj-lt"/>
              </a:rPr>
              <a:t>SCENAR   Expert</a:t>
            </a:r>
            <a:endParaRPr lang="ru-RU" sz="1200" b="1" dirty="0">
              <a:solidFill>
                <a:srgbClr val="00B0F0"/>
              </a:solidFill>
              <a:latin typeface="+mj-lt"/>
            </a:endParaRPr>
          </a:p>
        </p:txBody>
      </p:sp>
      <p:sp>
        <p:nvSpPr>
          <p:cNvPr id="29" name="TextBox 28"/>
          <p:cNvSpPr txBox="1"/>
          <p:nvPr/>
        </p:nvSpPr>
        <p:spPr>
          <a:xfrm>
            <a:off x="1697038" y="1066800"/>
            <a:ext cx="5749925" cy="862013"/>
          </a:xfrm>
          <a:prstGeom prst="rect">
            <a:avLst/>
          </a:prstGeom>
          <a:noFill/>
        </p:spPr>
        <p:txBody>
          <a:bodyPr>
            <a:spAutoFit/>
          </a:bodyPr>
          <a:lstStyle/>
          <a:p>
            <a:pPr algn="ctr">
              <a:defRPr/>
            </a:pPr>
            <a:r>
              <a:rPr lang="en-US" sz="1600" dirty="0">
                <a:latin typeface="Calibri" pitchFamily="34" charset="0"/>
              </a:rPr>
              <a:t>Our goal is for SCENAR to enter each and every home, each and every family. To make it possible, we want to create an effective distribution channel for our device and our technology.</a:t>
            </a:r>
            <a:endParaRPr lang="ru-RU" sz="1600" b="1" dirty="0">
              <a:solidFill>
                <a:srgbClr val="0070C0"/>
              </a:solidFill>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554" name="Рисунок 1" descr="рамка2.gif"/>
          <p:cNvPicPr>
            <a:picLocks noChangeAspect="1"/>
          </p:cNvPicPr>
          <p:nvPr/>
        </p:nvPicPr>
        <p:blipFill>
          <a:blip r:embed="rId3"/>
          <a:srcRect/>
          <a:stretch>
            <a:fillRect/>
          </a:stretch>
        </p:blipFill>
        <p:spPr bwMode="auto">
          <a:xfrm>
            <a:off x="2214563" y="142875"/>
            <a:ext cx="4786312" cy="787400"/>
          </a:xfrm>
          <a:prstGeom prst="rect">
            <a:avLst/>
          </a:prstGeom>
          <a:noFill/>
          <a:ln w="9525">
            <a:noFill/>
            <a:miter lim="800000"/>
            <a:headEnd/>
            <a:tailEnd/>
          </a:ln>
        </p:spPr>
      </p:pic>
      <p:pic>
        <p:nvPicPr>
          <p:cNvPr id="23555" name="Рисунок 3" descr="us-flag-png-23.png"/>
          <p:cNvPicPr>
            <a:picLocks noChangeAspect="1"/>
          </p:cNvPicPr>
          <p:nvPr/>
        </p:nvPicPr>
        <p:blipFill>
          <a:blip r:embed="rId4"/>
          <a:srcRect/>
          <a:stretch>
            <a:fillRect/>
          </a:stretch>
        </p:blipFill>
        <p:spPr bwMode="auto">
          <a:xfrm>
            <a:off x="560388" y="3071813"/>
            <a:ext cx="8023225" cy="3429000"/>
          </a:xfrm>
          <a:prstGeom prst="rect">
            <a:avLst/>
          </a:prstGeom>
          <a:noFill/>
          <a:ln w="9525">
            <a:noFill/>
            <a:miter lim="800000"/>
            <a:headEnd/>
            <a:tailEnd/>
          </a:ln>
        </p:spPr>
      </p:pic>
      <p:sp>
        <p:nvSpPr>
          <p:cNvPr id="3" name="TextBox 2"/>
          <p:cNvSpPr txBox="1"/>
          <p:nvPr/>
        </p:nvSpPr>
        <p:spPr>
          <a:xfrm>
            <a:off x="2443163" y="357188"/>
            <a:ext cx="4257675" cy="369887"/>
          </a:xfrm>
          <a:prstGeom prst="rect">
            <a:avLst/>
          </a:prstGeom>
          <a:noFill/>
        </p:spPr>
        <p:txBody>
          <a:bodyPr>
            <a:spAutoFit/>
          </a:bodyPr>
          <a:lstStyle/>
          <a:p>
            <a:pPr algn="ctr">
              <a:defRPr/>
            </a:pPr>
            <a:r>
              <a:rPr lang="en-US" b="1" dirty="0">
                <a:solidFill>
                  <a:srgbClr val="00B0F0"/>
                </a:solidFill>
                <a:latin typeface="+mj-lt"/>
              </a:rPr>
              <a:t>What can we offer?</a:t>
            </a:r>
            <a:endParaRPr lang="ru-RU" b="1" dirty="0">
              <a:solidFill>
                <a:srgbClr val="00B0F0"/>
              </a:solidFill>
              <a:latin typeface="+mj-lt"/>
            </a:endParaRPr>
          </a:p>
        </p:txBody>
      </p:sp>
      <p:pic>
        <p:nvPicPr>
          <p:cNvPr id="23557" name="Picture 5" descr="D:\текушее\презентация\1234.png"/>
          <p:cNvPicPr>
            <a:picLocks noChangeAspect="1" noChangeArrowheads="1"/>
          </p:cNvPicPr>
          <p:nvPr/>
        </p:nvPicPr>
        <p:blipFill>
          <a:blip r:embed="rId5"/>
          <a:srcRect/>
          <a:stretch>
            <a:fillRect/>
          </a:stretch>
        </p:blipFill>
        <p:spPr bwMode="auto">
          <a:xfrm>
            <a:off x="158750" y="785813"/>
            <a:ext cx="8826500" cy="235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578" name="Рисунок 31" descr="1_4.jpg"/>
          <p:cNvPicPr>
            <a:picLocks noChangeAspect="1"/>
          </p:cNvPicPr>
          <p:nvPr/>
        </p:nvPicPr>
        <p:blipFill>
          <a:blip r:embed="rId3"/>
          <a:srcRect/>
          <a:stretch>
            <a:fillRect/>
          </a:stretch>
        </p:blipFill>
        <p:spPr bwMode="auto">
          <a:xfrm>
            <a:off x="0" y="19050"/>
            <a:ext cx="9144000" cy="6838950"/>
          </a:xfrm>
          <a:prstGeom prst="rect">
            <a:avLst/>
          </a:prstGeom>
          <a:noFill/>
          <a:ln w="9525">
            <a:noFill/>
            <a:miter lim="800000"/>
            <a:headEnd/>
            <a:tailEnd/>
          </a:ln>
        </p:spPr>
      </p:pic>
      <p:pic>
        <p:nvPicPr>
          <p:cNvPr id="24579" name="Рисунок 1" descr="рамка2.gif"/>
          <p:cNvPicPr>
            <a:picLocks noChangeAspect="1"/>
          </p:cNvPicPr>
          <p:nvPr/>
        </p:nvPicPr>
        <p:blipFill>
          <a:blip r:embed="rId4"/>
          <a:srcRect/>
          <a:stretch>
            <a:fillRect/>
          </a:stretch>
        </p:blipFill>
        <p:spPr bwMode="auto">
          <a:xfrm>
            <a:off x="2143125" y="71438"/>
            <a:ext cx="4786313" cy="787400"/>
          </a:xfrm>
          <a:prstGeom prst="rect">
            <a:avLst/>
          </a:prstGeom>
          <a:noFill/>
          <a:ln w="9525">
            <a:noFill/>
            <a:miter lim="800000"/>
            <a:headEnd/>
            <a:tailEnd/>
          </a:ln>
        </p:spPr>
      </p:pic>
      <p:cxnSp>
        <p:nvCxnSpPr>
          <p:cNvPr id="4" name="Прямая соединительная линия 3"/>
          <p:cNvCxnSpPr/>
          <p:nvPr/>
        </p:nvCxnSpPr>
        <p:spPr>
          <a:xfrm rot="5400000">
            <a:off x="2250281" y="3893344"/>
            <a:ext cx="464343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57375" y="1733550"/>
            <a:ext cx="869950" cy="338138"/>
          </a:xfrm>
          <a:prstGeom prst="rect">
            <a:avLst/>
          </a:prstGeom>
          <a:noFill/>
        </p:spPr>
        <p:txBody>
          <a:bodyPr wrap="none">
            <a:spAutoFit/>
          </a:bodyPr>
          <a:lstStyle/>
          <a:p>
            <a:pPr>
              <a:defRPr/>
            </a:pPr>
            <a:r>
              <a:rPr lang="en-US" sz="1600" b="1" dirty="0">
                <a:solidFill>
                  <a:srgbClr val="00B0F0"/>
                </a:solidFill>
                <a:latin typeface="+mj-lt"/>
              </a:rPr>
              <a:t>Dealers</a:t>
            </a:r>
            <a:r>
              <a:rPr lang="en-US" sz="1600" dirty="0">
                <a:latin typeface="+mj-lt"/>
              </a:rPr>
              <a:t> </a:t>
            </a:r>
            <a:endParaRPr lang="ru-RU" sz="1600" b="1" dirty="0">
              <a:solidFill>
                <a:srgbClr val="00B0F0"/>
              </a:solidFill>
              <a:latin typeface="+mj-lt"/>
            </a:endParaRPr>
          </a:p>
        </p:txBody>
      </p:sp>
      <p:sp>
        <p:nvSpPr>
          <p:cNvPr id="10" name="TextBox 9"/>
          <p:cNvSpPr txBox="1"/>
          <p:nvPr/>
        </p:nvSpPr>
        <p:spPr>
          <a:xfrm>
            <a:off x="5786438" y="1733550"/>
            <a:ext cx="1993900" cy="338138"/>
          </a:xfrm>
          <a:prstGeom prst="rect">
            <a:avLst/>
          </a:prstGeom>
          <a:noFill/>
        </p:spPr>
        <p:txBody>
          <a:bodyPr wrap="none">
            <a:spAutoFit/>
          </a:bodyPr>
          <a:lstStyle/>
          <a:p>
            <a:pPr>
              <a:defRPr/>
            </a:pPr>
            <a:r>
              <a:rPr lang="en-US" sz="1600" b="1" dirty="0">
                <a:solidFill>
                  <a:srgbClr val="00B0F0"/>
                </a:solidFill>
                <a:latin typeface="+mj-lt"/>
              </a:rPr>
              <a:t>Medical practitioners</a:t>
            </a:r>
            <a:endParaRPr lang="ru-RU" sz="1600" b="1" dirty="0">
              <a:solidFill>
                <a:srgbClr val="00B0F0"/>
              </a:solidFill>
              <a:latin typeface="+mj-lt"/>
            </a:endParaRPr>
          </a:p>
        </p:txBody>
      </p:sp>
      <p:pic>
        <p:nvPicPr>
          <p:cNvPr id="24583" name="Рисунок 1" descr="рамка2.gif"/>
          <p:cNvPicPr>
            <a:picLocks noChangeAspect="1"/>
          </p:cNvPicPr>
          <p:nvPr/>
        </p:nvPicPr>
        <p:blipFill>
          <a:blip r:embed="rId4"/>
          <a:srcRect/>
          <a:stretch>
            <a:fillRect/>
          </a:stretch>
        </p:blipFill>
        <p:spPr bwMode="auto">
          <a:xfrm>
            <a:off x="5143500" y="3365500"/>
            <a:ext cx="3357563" cy="1492250"/>
          </a:xfrm>
          <a:prstGeom prst="rect">
            <a:avLst/>
          </a:prstGeom>
          <a:noFill/>
          <a:ln w="9525">
            <a:noFill/>
            <a:miter lim="800000"/>
            <a:headEnd/>
            <a:tailEnd/>
          </a:ln>
        </p:spPr>
      </p:pic>
      <p:pic>
        <p:nvPicPr>
          <p:cNvPr id="24584" name="Рисунок 1" descr="рамка2.gif"/>
          <p:cNvPicPr>
            <a:picLocks noChangeAspect="1"/>
          </p:cNvPicPr>
          <p:nvPr/>
        </p:nvPicPr>
        <p:blipFill>
          <a:blip r:embed="rId4"/>
          <a:srcRect/>
          <a:stretch>
            <a:fillRect/>
          </a:stretch>
        </p:blipFill>
        <p:spPr bwMode="auto">
          <a:xfrm>
            <a:off x="5143500" y="2000250"/>
            <a:ext cx="3357563" cy="1357313"/>
          </a:xfrm>
          <a:prstGeom prst="rect">
            <a:avLst/>
          </a:prstGeom>
          <a:noFill/>
          <a:ln w="9525">
            <a:noFill/>
            <a:miter lim="800000"/>
            <a:headEnd/>
            <a:tailEnd/>
          </a:ln>
        </p:spPr>
      </p:pic>
      <p:pic>
        <p:nvPicPr>
          <p:cNvPr id="36" name="Рисунок 14" descr="sertificat_s.png"/>
          <p:cNvPicPr>
            <a:picLocks noChangeAspect="1"/>
          </p:cNvPicPr>
          <p:nvPr/>
        </p:nvPicPr>
        <p:blipFill>
          <a:blip r:embed="rId5" cstate="print"/>
          <a:srcRect/>
          <a:stretch>
            <a:fillRect/>
          </a:stretch>
        </p:blipFill>
        <p:spPr bwMode="auto">
          <a:xfrm>
            <a:off x="6143635" y="3571876"/>
            <a:ext cx="1427237" cy="989081"/>
          </a:xfrm>
          <a:prstGeom prst="rect">
            <a:avLst/>
          </a:prstGeom>
          <a:noFill/>
          <a:ln w="9525">
            <a:noFill/>
            <a:miter lim="800000"/>
            <a:headEnd/>
            <a:tailEnd/>
          </a:ln>
          <a:effectLst>
            <a:innerShdw blurRad="63500" dist="50800" dir="2700000">
              <a:prstClr val="black">
                <a:alpha val="50000"/>
              </a:prstClr>
            </a:innerShdw>
          </a:effectLst>
        </p:spPr>
      </p:pic>
      <p:sp>
        <p:nvSpPr>
          <p:cNvPr id="37" name="Стрелка вправо 36"/>
          <p:cNvSpPr/>
          <p:nvPr/>
        </p:nvSpPr>
        <p:spPr>
          <a:xfrm rot="5400000">
            <a:off x="6750844" y="3178969"/>
            <a:ext cx="357188" cy="285750"/>
          </a:xfrm>
          <a:prstGeom prst="rightArrow">
            <a:avLst>
              <a:gd name="adj1" fmla="val 50000"/>
              <a:gd name="adj2" fmla="val 70000"/>
            </a:avLst>
          </a:prstGeom>
          <a:solidFill>
            <a:schemeClr val="accent1"/>
          </a:solidFill>
          <a:ln w="19050"/>
        </p:spPr>
        <p:style>
          <a:lnRef idx="3">
            <a:schemeClr val="lt1"/>
          </a:lnRef>
          <a:fillRef idx="1">
            <a:schemeClr val="accent5"/>
          </a:fillRef>
          <a:effectRef idx="1">
            <a:schemeClr val="accent5"/>
          </a:effectRef>
          <a:fontRef idx="minor">
            <a:schemeClr val="lt1"/>
          </a:fontRef>
        </p:style>
        <p:txBody>
          <a:bodyPr anchor="ctr"/>
          <a:lstStyle/>
          <a:p>
            <a:pPr algn="ctr">
              <a:defRPr/>
            </a:pPr>
            <a:endParaRPr lang="ru-RU"/>
          </a:p>
        </p:txBody>
      </p:sp>
      <p:pic>
        <p:nvPicPr>
          <p:cNvPr id="40" name="Рисунок 11" descr="sertificat.png"/>
          <p:cNvPicPr>
            <a:picLocks noChangeAspect="1"/>
          </p:cNvPicPr>
          <p:nvPr/>
        </p:nvPicPr>
        <p:blipFill>
          <a:blip r:embed="rId6"/>
          <a:srcRect/>
          <a:stretch>
            <a:fillRect/>
          </a:stretch>
        </p:blipFill>
        <p:spPr bwMode="auto">
          <a:xfrm>
            <a:off x="5572125" y="2357438"/>
            <a:ext cx="965200" cy="687387"/>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41" name="Рисунок 12" descr="sertificat1.png"/>
          <p:cNvPicPr>
            <a:picLocks noChangeAspect="1"/>
          </p:cNvPicPr>
          <p:nvPr/>
        </p:nvPicPr>
        <p:blipFill>
          <a:blip r:embed="rId7"/>
          <a:srcRect/>
          <a:stretch>
            <a:fillRect/>
          </a:stretch>
        </p:blipFill>
        <p:spPr bwMode="auto">
          <a:xfrm>
            <a:off x="6715125" y="2286000"/>
            <a:ext cx="1647825" cy="785813"/>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24589" name="Рисунок 1" descr="рамка2.gif"/>
          <p:cNvPicPr>
            <a:picLocks noChangeAspect="1"/>
          </p:cNvPicPr>
          <p:nvPr/>
        </p:nvPicPr>
        <p:blipFill>
          <a:blip r:embed="rId4"/>
          <a:srcRect/>
          <a:stretch>
            <a:fillRect/>
          </a:stretch>
        </p:blipFill>
        <p:spPr bwMode="auto">
          <a:xfrm>
            <a:off x="5143500" y="4857750"/>
            <a:ext cx="3357563" cy="1816100"/>
          </a:xfrm>
          <a:prstGeom prst="rect">
            <a:avLst/>
          </a:prstGeom>
          <a:noFill/>
          <a:ln w="9525">
            <a:noFill/>
            <a:miter lim="800000"/>
            <a:headEnd/>
            <a:tailEnd/>
          </a:ln>
        </p:spPr>
      </p:pic>
      <p:pic>
        <p:nvPicPr>
          <p:cNvPr id="19469" name="Рисунок 16" descr="sertificat_с.png"/>
          <p:cNvPicPr>
            <a:picLocks noChangeAspect="1"/>
          </p:cNvPicPr>
          <p:nvPr/>
        </p:nvPicPr>
        <p:blipFill>
          <a:blip r:embed="rId8" cstate="print"/>
          <a:srcRect/>
          <a:stretch>
            <a:fillRect/>
          </a:stretch>
        </p:blipFill>
        <p:spPr bwMode="auto">
          <a:xfrm>
            <a:off x="5571296" y="5153060"/>
            <a:ext cx="1428359" cy="990579"/>
          </a:xfrm>
          <a:prstGeom prst="rect">
            <a:avLst/>
          </a:prstGeom>
          <a:noFill/>
          <a:ln w="9525">
            <a:noFill/>
            <a:miter lim="800000"/>
            <a:headEnd/>
            <a:tailEnd/>
          </a:ln>
          <a:effectLst>
            <a:innerShdw blurRad="63500" dist="50800" dir="2700000">
              <a:prstClr val="black">
                <a:alpha val="50000"/>
              </a:prstClr>
            </a:innerShdw>
          </a:effectLst>
        </p:spPr>
      </p:pic>
      <p:pic>
        <p:nvPicPr>
          <p:cNvPr id="3" name="Рисунок 17" descr="sertificat_z.png"/>
          <p:cNvPicPr>
            <a:picLocks noChangeAspect="1"/>
          </p:cNvPicPr>
          <p:nvPr/>
        </p:nvPicPr>
        <p:blipFill>
          <a:blip r:embed="rId9" cstate="print"/>
          <a:srcRect/>
          <a:stretch>
            <a:fillRect/>
          </a:stretch>
        </p:blipFill>
        <p:spPr bwMode="auto">
          <a:xfrm>
            <a:off x="6786979" y="5295941"/>
            <a:ext cx="1428359" cy="990579"/>
          </a:xfrm>
          <a:prstGeom prst="rect">
            <a:avLst/>
          </a:prstGeom>
          <a:noFill/>
          <a:ln w="9525">
            <a:noFill/>
            <a:miter lim="800000"/>
            <a:headEnd/>
            <a:tailEnd/>
          </a:ln>
          <a:effectLst>
            <a:innerShdw blurRad="63500" dist="50800" dir="2700000">
              <a:prstClr val="black">
                <a:alpha val="50000"/>
              </a:prstClr>
            </a:innerShdw>
          </a:effectLst>
        </p:spPr>
      </p:pic>
      <p:sp>
        <p:nvSpPr>
          <p:cNvPr id="27" name="Стрелка вправо 26"/>
          <p:cNvSpPr/>
          <p:nvPr/>
        </p:nvSpPr>
        <p:spPr>
          <a:xfrm rot="5400000">
            <a:off x="6750844" y="4679157"/>
            <a:ext cx="357187" cy="285750"/>
          </a:xfrm>
          <a:prstGeom prst="rightArrow">
            <a:avLst>
              <a:gd name="adj1" fmla="val 50000"/>
              <a:gd name="adj2" fmla="val 70000"/>
            </a:avLst>
          </a:prstGeom>
          <a:solidFill>
            <a:schemeClr val="accent1"/>
          </a:solidFill>
          <a:ln w="19050"/>
        </p:spPr>
        <p:style>
          <a:lnRef idx="3">
            <a:schemeClr val="lt1"/>
          </a:lnRef>
          <a:fillRef idx="1">
            <a:schemeClr val="accent5"/>
          </a:fillRef>
          <a:effectRef idx="1">
            <a:schemeClr val="accent5"/>
          </a:effectRef>
          <a:fontRef idx="minor">
            <a:schemeClr val="lt1"/>
          </a:fontRef>
        </p:style>
        <p:txBody>
          <a:bodyPr anchor="ctr"/>
          <a:lstStyle/>
          <a:p>
            <a:pPr algn="ctr">
              <a:defRPr/>
            </a:pPr>
            <a:endParaRPr lang="ru-RU"/>
          </a:p>
        </p:txBody>
      </p:sp>
      <p:sp>
        <p:nvSpPr>
          <p:cNvPr id="24593" name="TextBox 23"/>
          <p:cNvSpPr txBox="1">
            <a:spLocks noChangeArrowheads="1"/>
          </p:cNvSpPr>
          <p:nvPr/>
        </p:nvSpPr>
        <p:spPr bwMode="auto">
          <a:xfrm>
            <a:off x="928688" y="785813"/>
            <a:ext cx="7215187" cy="954087"/>
          </a:xfrm>
          <a:prstGeom prst="rect">
            <a:avLst/>
          </a:prstGeom>
          <a:noFill/>
          <a:ln w="9525">
            <a:noFill/>
            <a:miter lim="800000"/>
            <a:headEnd/>
            <a:tailEnd/>
          </a:ln>
        </p:spPr>
        <p:txBody>
          <a:bodyPr>
            <a:spAutoFit/>
          </a:bodyPr>
          <a:lstStyle/>
          <a:p>
            <a:r>
              <a:rPr lang="en-US" sz="1400">
                <a:latin typeface="Calibri" pitchFamily="34" charset="0"/>
              </a:rPr>
              <a:t>Various certificates on the completion of training will be issued for educators, for dealers and for medical practitioners. </a:t>
            </a:r>
          </a:p>
          <a:p>
            <a:endParaRPr lang="en-US" sz="1400">
              <a:latin typeface="Calibri" pitchFamily="34" charset="0"/>
            </a:endParaRPr>
          </a:p>
          <a:p>
            <a:r>
              <a:rPr lang="en-US" sz="1400">
                <a:latin typeface="Calibri" pitchFamily="34" charset="0"/>
              </a:rPr>
              <a:t>Those who attend the basic course will receive certificates of red color.</a:t>
            </a:r>
            <a:endParaRPr lang="ru-RU" sz="1400">
              <a:latin typeface="Calibri" pitchFamily="34" charset="0"/>
            </a:endParaRPr>
          </a:p>
        </p:txBody>
      </p:sp>
      <p:pic>
        <p:nvPicPr>
          <p:cNvPr id="24594" name="Рисунок 1" descr="рамка2.gif"/>
          <p:cNvPicPr>
            <a:picLocks noChangeAspect="1"/>
          </p:cNvPicPr>
          <p:nvPr/>
        </p:nvPicPr>
        <p:blipFill>
          <a:blip r:embed="rId4"/>
          <a:srcRect/>
          <a:stretch>
            <a:fillRect/>
          </a:stretch>
        </p:blipFill>
        <p:spPr bwMode="auto">
          <a:xfrm>
            <a:off x="785813" y="3365500"/>
            <a:ext cx="3357562" cy="1492250"/>
          </a:xfrm>
          <a:prstGeom prst="rect">
            <a:avLst/>
          </a:prstGeom>
          <a:noFill/>
          <a:ln w="9525">
            <a:noFill/>
            <a:miter lim="800000"/>
            <a:headEnd/>
            <a:tailEnd/>
          </a:ln>
        </p:spPr>
      </p:pic>
      <p:pic>
        <p:nvPicPr>
          <p:cNvPr id="24595" name="Рисунок 1" descr="рамка2.gif"/>
          <p:cNvPicPr>
            <a:picLocks noChangeAspect="1"/>
          </p:cNvPicPr>
          <p:nvPr/>
        </p:nvPicPr>
        <p:blipFill>
          <a:blip r:embed="rId4"/>
          <a:srcRect/>
          <a:stretch>
            <a:fillRect/>
          </a:stretch>
        </p:blipFill>
        <p:spPr bwMode="auto">
          <a:xfrm>
            <a:off x="785813" y="2000250"/>
            <a:ext cx="3357562" cy="1357313"/>
          </a:xfrm>
          <a:prstGeom prst="rect">
            <a:avLst/>
          </a:prstGeom>
          <a:noFill/>
          <a:ln w="9525">
            <a:noFill/>
            <a:miter lim="800000"/>
            <a:headEnd/>
            <a:tailEnd/>
          </a:ln>
        </p:spPr>
      </p:pic>
      <p:pic>
        <p:nvPicPr>
          <p:cNvPr id="31" name="Рисунок 14" descr="sertificat_s.png"/>
          <p:cNvPicPr>
            <a:picLocks noChangeAspect="1"/>
          </p:cNvPicPr>
          <p:nvPr/>
        </p:nvPicPr>
        <p:blipFill>
          <a:blip r:embed="rId5" cstate="print"/>
          <a:srcRect/>
          <a:stretch>
            <a:fillRect/>
          </a:stretch>
        </p:blipFill>
        <p:spPr bwMode="auto">
          <a:xfrm>
            <a:off x="1785932" y="3651398"/>
            <a:ext cx="1427237" cy="989081"/>
          </a:xfrm>
          <a:prstGeom prst="rect">
            <a:avLst/>
          </a:prstGeom>
          <a:noFill/>
          <a:ln w="9525">
            <a:noFill/>
            <a:miter lim="800000"/>
            <a:headEnd/>
            <a:tailEnd/>
          </a:ln>
          <a:effectLst>
            <a:innerShdw blurRad="63500" dist="50800" dir="2700000">
              <a:prstClr val="black">
                <a:alpha val="50000"/>
              </a:prstClr>
            </a:innerShdw>
          </a:effectLst>
        </p:spPr>
      </p:pic>
      <p:sp>
        <p:nvSpPr>
          <p:cNvPr id="32" name="Стрелка вправо 31"/>
          <p:cNvSpPr/>
          <p:nvPr/>
        </p:nvSpPr>
        <p:spPr>
          <a:xfrm rot="5400000">
            <a:off x="2393156" y="3178969"/>
            <a:ext cx="357188" cy="285750"/>
          </a:xfrm>
          <a:prstGeom prst="rightArrow">
            <a:avLst>
              <a:gd name="adj1" fmla="val 50000"/>
              <a:gd name="adj2" fmla="val 70000"/>
            </a:avLst>
          </a:prstGeom>
          <a:solidFill>
            <a:schemeClr val="accent1"/>
          </a:solidFill>
          <a:ln w="19050"/>
        </p:spPr>
        <p:style>
          <a:lnRef idx="3">
            <a:schemeClr val="lt1"/>
          </a:lnRef>
          <a:fillRef idx="1">
            <a:schemeClr val="accent5"/>
          </a:fillRef>
          <a:effectRef idx="1">
            <a:schemeClr val="accent5"/>
          </a:effectRef>
          <a:fontRef idx="minor">
            <a:schemeClr val="lt1"/>
          </a:fontRef>
        </p:style>
        <p:txBody>
          <a:bodyPr anchor="ctr"/>
          <a:lstStyle/>
          <a:p>
            <a:pPr algn="ctr">
              <a:defRPr/>
            </a:pPr>
            <a:endParaRPr lang="ru-RU"/>
          </a:p>
        </p:txBody>
      </p:sp>
      <p:pic>
        <p:nvPicPr>
          <p:cNvPr id="33" name="Рисунок 11" descr="sertificat.png"/>
          <p:cNvPicPr>
            <a:picLocks noChangeAspect="1"/>
          </p:cNvPicPr>
          <p:nvPr/>
        </p:nvPicPr>
        <p:blipFill>
          <a:blip r:embed="rId6"/>
          <a:srcRect/>
          <a:stretch>
            <a:fillRect/>
          </a:stretch>
        </p:blipFill>
        <p:spPr bwMode="auto">
          <a:xfrm>
            <a:off x="1214438" y="2357438"/>
            <a:ext cx="965200" cy="687387"/>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34" name="Рисунок 12" descr="sertificat1.png"/>
          <p:cNvPicPr>
            <a:picLocks noChangeAspect="1"/>
          </p:cNvPicPr>
          <p:nvPr/>
        </p:nvPicPr>
        <p:blipFill>
          <a:blip r:embed="rId7"/>
          <a:srcRect/>
          <a:stretch>
            <a:fillRect/>
          </a:stretch>
        </p:blipFill>
        <p:spPr bwMode="auto">
          <a:xfrm>
            <a:off x="2357438" y="2286000"/>
            <a:ext cx="1647825" cy="785813"/>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35" name="Прямоугольник 34"/>
          <p:cNvSpPr/>
          <p:nvPr/>
        </p:nvSpPr>
        <p:spPr>
          <a:xfrm>
            <a:off x="3290888" y="214313"/>
            <a:ext cx="2638425" cy="461962"/>
          </a:xfrm>
          <a:prstGeom prst="rect">
            <a:avLst/>
          </a:prstGeom>
        </p:spPr>
        <p:txBody>
          <a:bodyPr wrap="none">
            <a:spAutoFit/>
          </a:bodyPr>
          <a:lstStyle/>
          <a:p>
            <a:pPr>
              <a:defRPr/>
            </a:pPr>
            <a:r>
              <a:rPr lang="en-US" sz="2400" b="1" dirty="0">
                <a:solidFill>
                  <a:srgbClr val="00B0F0"/>
                </a:solidFill>
                <a:latin typeface="+mj-lt"/>
              </a:rPr>
              <a:t>Educational system</a:t>
            </a:r>
            <a:endParaRPr lang="ru-RU" sz="2400" b="1" dirty="0">
              <a:solidFill>
                <a:srgbClr val="00B0F0"/>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Рисунок 4" descr="1_5.jpg"/>
          <p:cNvPicPr>
            <a:picLocks noChangeAspect="1"/>
          </p:cNvPicPr>
          <p:nvPr/>
        </p:nvPicPr>
        <p:blipFill>
          <a:blip r:embed="rId3"/>
          <a:srcRect/>
          <a:stretch>
            <a:fillRect/>
          </a:stretch>
        </p:blipFill>
        <p:spPr bwMode="auto">
          <a:xfrm>
            <a:off x="0" y="0"/>
            <a:ext cx="9144000" cy="6838950"/>
          </a:xfrm>
          <a:prstGeom prst="rect">
            <a:avLst/>
          </a:prstGeom>
          <a:noFill/>
          <a:ln w="9525">
            <a:noFill/>
            <a:miter lim="800000"/>
            <a:headEnd/>
            <a:tailEnd/>
          </a:ln>
        </p:spPr>
      </p:pic>
      <p:sp>
        <p:nvSpPr>
          <p:cNvPr id="25603" name="TextBox 2"/>
          <p:cNvSpPr txBox="1">
            <a:spLocks noChangeArrowheads="1"/>
          </p:cNvSpPr>
          <p:nvPr/>
        </p:nvSpPr>
        <p:spPr bwMode="auto">
          <a:xfrm>
            <a:off x="1357313" y="333375"/>
            <a:ext cx="6357937" cy="2800350"/>
          </a:xfrm>
          <a:prstGeom prst="rect">
            <a:avLst/>
          </a:prstGeom>
          <a:noFill/>
          <a:ln w="9525">
            <a:noFill/>
            <a:miter lim="800000"/>
            <a:headEnd/>
            <a:tailEnd/>
          </a:ln>
        </p:spPr>
        <p:txBody>
          <a:bodyPr>
            <a:spAutoFit/>
          </a:bodyPr>
          <a:lstStyle/>
          <a:p>
            <a:r>
              <a:rPr lang="en-US" sz="1600">
                <a:latin typeface="Calibri" pitchFamily="34" charset="0"/>
              </a:rPr>
              <a:t>By September of this year educational programs of all levels have been prepared and are being adapted for the users on the American market. </a:t>
            </a:r>
          </a:p>
          <a:p>
            <a:endParaRPr lang="ru-RU" sz="1600">
              <a:latin typeface="Calibri" pitchFamily="34" charset="0"/>
            </a:endParaRPr>
          </a:p>
          <a:p>
            <a:r>
              <a:rPr lang="en-US" sz="1600">
                <a:latin typeface="Calibri" pitchFamily="34" charset="0"/>
              </a:rPr>
              <a:t>Those who are already conducting trainings and have their practice will be interviewed and will receive a renewed certificate.</a:t>
            </a:r>
          </a:p>
          <a:p>
            <a:endParaRPr lang="ru-RU" sz="1600">
              <a:latin typeface="Calibri" pitchFamily="34" charset="0"/>
            </a:endParaRPr>
          </a:p>
          <a:p>
            <a:r>
              <a:rPr lang="en-US" sz="1600">
                <a:latin typeface="Calibri" pitchFamily="34" charset="0"/>
              </a:rPr>
              <a:t>Currently a new US-based company RITMSCENAR OKB Inc.  has been created.</a:t>
            </a:r>
          </a:p>
          <a:p>
            <a:endParaRPr lang="ru-RU" sz="1600">
              <a:latin typeface="Calibri" pitchFamily="34" charset="0"/>
            </a:endParaRPr>
          </a:p>
          <a:p>
            <a:r>
              <a:rPr lang="en-US" sz="1600">
                <a:latin typeface="Calibri" pitchFamily="34" charset="0"/>
              </a:rPr>
              <a:t>It is engaged in distribution, education and, in the future, manufacturing of the devices in the American market.</a:t>
            </a:r>
            <a:endParaRPr lang="ru-RU" sz="1600">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65138" y="4808538"/>
            <a:ext cx="8213725" cy="1477962"/>
          </a:xfrm>
          <a:prstGeom prst="rect">
            <a:avLst/>
          </a:prstGeom>
          <a:noFill/>
          <a:ln w="9525">
            <a:noFill/>
            <a:miter lim="800000"/>
            <a:headEnd/>
            <a:tailEnd/>
          </a:ln>
        </p:spPr>
        <p:txBody>
          <a:bodyPr>
            <a:spAutoFit/>
          </a:bodyPr>
          <a:lstStyle/>
          <a:p>
            <a:pPr algn="ctr"/>
            <a:r>
              <a:rPr lang="en-US" b="1">
                <a:solidFill>
                  <a:srgbClr val="0070C0"/>
                </a:solidFill>
                <a:latin typeface="Calibri" pitchFamily="34" charset="0"/>
              </a:rPr>
              <a:t>I hope that together we will be able to achieve the main, noble mission – to help people restore and preserve health, their own and their children’s’.</a:t>
            </a:r>
          </a:p>
          <a:p>
            <a:pPr algn="ctr"/>
            <a:endParaRPr lang="ru-RU" b="1">
              <a:solidFill>
                <a:srgbClr val="0070C0"/>
              </a:solidFill>
              <a:latin typeface="Calibri" pitchFamily="34" charset="0"/>
            </a:endParaRPr>
          </a:p>
          <a:p>
            <a:pPr algn="ctr"/>
            <a:r>
              <a:rPr lang="en-US" b="1">
                <a:solidFill>
                  <a:srgbClr val="0070C0"/>
                </a:solidFill>
                <a:latin typeface="Calibri" pitchFamily="34" charset="0"/>
              </a:rPr>
              <a:t>Through our joint efforts SCENAR should become a friend and a reliable partner in every family.</a:t>
            </a:r>
            <a:endParaRPr lang="ru-RU" b="1">
              <a:solidFill>
                <a:srgbClr val="0070C0"/>
              </a:solidFill>
              <a:latin typeface="Calibri" pitchFamily="34" charset="0"/>
            </a:endParaRPr>
          </a:p>
        </p:txBody>
      </p:sp>
      <p:pic>
        <p:nvPicPr>
          <p:cNvPr id="26627" name="Рисунок 5" descr="Family on holiday (4).jpg"/>
          <p:cNvPicPr>
            <a:picLocks noChangeAspect="1"/>
          </p:cNvPicPr>
          <p:nvPr/>
        </p:nvPicPr>
        <p:blipFill>
          <a:blip r:embed="rId3"/>
          <a:srcRect/>
          <a:stretch>
            <a:fillRect/>
          </a:stretch>
        </p:blipFill>
        <p:spPr bwMode="auto">
          <a:xfrm>
            <a:off x="0" y="0"/>
            <a:ext cx="9144000"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14313" y="428625"/>
            <a:ext cx="8715375" cy="307975"/>
          </a:xfrm>
          <a:prstGeom prst="rect">
            <a:avLst/>
          </a:prstGeom>
          <a:noFill/>
        </p:spPr>
        <p:txBody>
          <a:bodyPr>
            <a:spAutoFit/>
          </a:bodyPr>
          <a:lstStyle/>
          <a:p>
            <a:pPr algn="ctr">
              <a:defRPr/>
            </a:pPr>
            <a:r>
              <a:rPr lang="en-US" sz="1400" dirty="0">
                <a:latin typeface="Calibri" pitchFamily="34" charset="0"/>
              </a:rPr>
              <a:t>OKB has  huge scientific and technical potential. Over 50 engineers and developers are currently working for us.</a:t>
            </a:r>
            <a:endParaRPr lang="ru-RU" sz="1400" dirty="0">
              <a:latin typeface="+mj-lt"/>
            </a:endParaRPr>
          </a:p>
        </p:txBody>
      </p:sp>
      <p:pic>
        <p:nvPicPr>
          <p:cNvPr id="4099" name="Picture 2" descr="D:\текушее\презентация\IMG_1794-1.jpg"/>
          <p:cNvPicPr>
            <a:picLocks noChangeAspect="1" noChangeArrowheads="1"/>
          </p:cNvPicPr>
          <p:nvPr/>
        </p:nvPicPr>
        <p:blipFill>
          <a:blip r:embed="rId3"/>
          <a:srcRect/>
          <a:stretch>
            <a:fillRect/>
          </a:stretch>
        </p:blipFill>
        <p:spPr bwMode="auto">
          <a:xfrm>
            <a:off x="857250" y="806450"/>
            <a:ext cx="7342188" cy="4622800"/>
          </a:xfrm>
          <a:prstGeom prst="rect">
            <a:avLst/>
          </a:prstGeom>
          <a:noFill/>
          <a:ln w="9525">
            <a:noFill/>
            <a:miter lim="800000"/>
            <a:headEnd/>
            <a:tailEnd/>
          </a:ln>
        </p:spPr>
      </p:pic>
      <p:sp>
        <p:nvSpPr>
          <p:cNvPr id="4100" name="TextBox 3"/>
          <p:cNvSpPr txBox="1">
            <a:spLocks noChangeArrowheads="1"/>
          </p:cNvSpPr>
          <p:nvPr/>
        </p:nvSpPr>
        <p:spPr bwMode="auto">
          <a:xfrm>
            <a:off x="214313" y="5429250"/>
            <a:ext cx="8643937" cy="954088"/>
          </a:xfrm>
          <a:prstGeom prst="rect">
            <a:avLst/>
          </a:prstGeom>
          <a:noFill/>
          <a:ln w="9525">
            <a:noFill/>
            <a:miter lim="800000"/>
            <a:headEnd/>
            <a:tailEnd/>
          </a:ln>
        </p:spPr>
        <p:txBody>
          <a:bodyPr>
            <a:spAutoFit/>
          </a:bodyPr>
          <a:lstStyle/>
          <a:p>
            <a:r>
              <a:rPr lang="en-US" sz="1400">
                <a:latin typeface="Calibri" pitchFamily="34" charset="0"/>
              </a:rPr>
              <a:t>One of the main areas of our work is development, manufacturing and distribution of the medical devices SCENAR, which is familiar to many of you.</a:t>
            </a:r>
          </a:p>
          <a:p>
            <a:endParaRPr lang="ru-RU" sz="1400">
              <a:latin typeface="Calibri" pitchFamily="34" charset="0"/>
            </a:endParaRPr>
          </a:p>
          <a:p>
            <a:r>
              <a:rPr lang="en-US" sz="1400">
                <a:latin typeface="Calibri" pitchFamily="34" charset="0"/>
              </a:rPr>
              <a:t>Through my medical practice I became convinced that this device is unique. </a:t>
            </a:r>
            <a:endParaRPr lang="ru-RU" sz="140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 descr="1.jpg"/>
          <p:cNvPicPr>
            <a:picLocks noChangeAspect="1"/>
          </p:cNvPicPr>
          <p:nvPr/>
        </p:nvPicPr>
        <p:blipFill>
          <a:blip r:embed="rId2"/>
          <a:srcRect/>
          <a:stretch>
            <a:fillRect/>
          </a:stretch>
        </p:blipFill>
        <p:spPr bwMode="auto">
          <a:xfrm>
            <a:off x="3175" y="11113"/>
            <a:ext cx="9178925" cy="6864350"/>
          </a:xfrm>
          <a:prstGeom prst="rect">
            <a:avLst/>
          </a:prstGeom>
          <a:noFill/>
          <a:ln w="9525">
            <a:noFill/>
            <a:miter lim="800000"/>
            <a:headEnd/>
            <a:tailEnd/>
          </a:ln>
        </p:spPr>
      </p:pic>
      <p:sp>
        <p:nvSpPr>
          <p:cNvPr id="5123" name="TextBox 10"/>
          <p:cNvSpPr txBox="1">
            <a:spLocks noChangeArrowheads="1"/>
          </p:cNvSpPr>
          <p:nvPr/>
        </p:nvSpPr>
        <p:spPr bwMode="auto">
          <a:xfrm>
            <a:off x="285750" y="1214438"/>
            <a:ext cx="3571875" cy="4032250"/>
          </a:xfrm>
          <a:prstGeom prst="rect">
            <a:avLst/>
          </a:prstGeom>
          <a:noFill/>
          <a:ln w="9525">
            <a:noFill/>
            <a:miter lim="800000"/>
            <a:headEnd/>
            <a:tailEnd/>
          </a:ln>
        </p:spPr>
        <p:txBody>
          <a:bodyPr>
            <a:spAutoFit/>
          </a:bodyPr>
          <a:lstStyle/>
          <a:p>
            <a:r>
              <a:rPr lang="en-US" sz="1600">
                <a:latin typeface="Calibri" pitchFamily="34" charset="0"/>
              </a:rPr>
              <a:t>An elderly woman was in a very bad condition</a:t>
            </a:r>
          </a:p>
          <a:p>
            <a:endParaRPr lang="en-US" sz="1600">
              <a:latin typeface="Calibri" pitchFamily="34" charset="0"/>
            </a:endParaRPr>
          </a:p>
          <a:p>
            <a:pPr>
              <a:buFont typeface="Arial" charset="0"/>
              <a:buChar char="•"/>
            </a:pPr>
            <a:r>
              <a:rPr lang="en-US" sz="1600">
                <a:latin typeface="Calibri" pitchFamily="34" charset="0"/>
              </a:rPr>
              <a:t>  diabetes,  </a:t>
            </a:r>
          </a:p>
          <a:p>
            <a:pPr>
              <a:buFont typeface="Arial" charset="0"/>
              <a:buChar char="•"/>
            </a:pPr>
            <a:r>
              <a:rPr lang="en-US" sz="1600">
                <a:latin typeface="Calibri" pitchFamily="34" charset="0"/>
              </a:rPr>
              <a:t>  dystrophic dysfunctions, </a:t>
            </a:r>
          </a:p>
          <a:p>
            <a:pPr>
              <a:buFont typeface="Arial" charset="0"/>
              <a:buChar char="•"/>
            </a:pPr>
            <a:r>
              <a:rPr lang="en-US" sz="1600">
                <a:latin typeface="Calibri" pitchFamily="34" charset="0"/>
              </a:rPr>
              <a:t>  loss of vision,</a:t>
            </a:r>
          </a:p>
          <a:p>
            <a:pPr>
              <a:buFont typeface="Arial" charset="0"/>
              <a:buChar char="•"/>
            </a:pPr>
            <a:r>
              <a:rPr lang="en-US" sz="1600">
                <a:latin typeface="Calibri" pitchFamily="34" charset="0"/>
              </a:rPr>
              <a:t>  polyneuropathy</a:t>
            </a:r>
          </a:p>
          <a:p>
            <a:endParaRPr lang="en-US" sz="1600">
              <a:latin typeface="Calibri" pitchFamily="34" charset="0"/>
            </a:endParaRPr>
          </a:p>
          <a:p>
            <a:r>
              <a:rPr lang="en-US" sz="1600">
                <a:latin typeface="Calibri" pitchFamily="34" charset="0"/>
              </a:rPr>
              <a:t>As a doctor, I followed all the recommendations of traditional medicine, but nevertheless there was no improvement. When I saw that even the most advanced contemporary medicine was  not always able to save a person I decided to look for a better way to  help her.</a:t>
            </a:r>
            <a:endParaRPr lang="ru-RU" sz="160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4" descr="1.jpg"/>
          <p:cNvPicPr>
            <a:picLocks noChangeAspect="1"/>
          </p:cNvPicPr>
          <p:nvPr/>
        </p:nvPicPr>
        <p:blipFill>
          <a:blip r:embed="rId2"/>
          <a:srcRect/>
          <a:stretch>
            <a:fillRect/>
          </a:stretch>
        </p:blipFill>
        <p:spPr bwMode="auto">
          <a:xfrm>
            <a:off x="0" y="9525"/>
            <a:ext cx="9144000" cy="6838950"/>
          </a:xfrm>
          <a:prstGeom prst="rect">
            <a:avLst/>
          </a:prstGeom>
          <a:noFill/>
          <a:ln w="9525">
            <a:noFill/>
            <a:miter lim="800000"/>
            <a:headEnd/>
            <a:tailEnd/>
          </a:ln>
        </p:spPr>
      </p:pic>
      <p:pic>
        <p:nvPicPr>
          <p:cNvPr id="6147" name="Рисунок 6" descr="571 (18).jpg"/>
          <p:cNvPicPr>
            <a:picLocks noChangeAspect="1"/>
          </p:cNvPicPr>
          <p:nvPr/>
        </p:nvPicPr>
        <p:blipFill>
          <a:blip r:embed="rId3"/>
          <a:srcRect/>
          <a:stretch>
            <a:fillRect/>
          </a:stretch>
        </p:blipFill>
        <p:spPr bwMode="auto">
          <a:xfrm>
            <a:off x="1820863" y="357188"/>
            <a:ext cx="5502275" cy="5062537"/>
          </a:xfrm>
          <a:prstGeom prst="rect">
            <a:avLst/>
          </a:prstGeom>
          <a:noFill/>
          <a:ln w="9525">
            <a:noFill/>
            <a:miter lim="800000"/>
            <a:headEnd/>
            <a:tailEnd/>
          </a:ln>
        </p:spPr>
      </p:pic>
      <p:sp>
        <p:nvSpPr>
          <p:cNvPr id="6148" name="TextBox 10"/>
          <p:cNvSpPr txBox="1">
            <a:spLocks noChangeArrowheads="1"/>
          </p:cNvSpPr>
          <p:nvPr/>
        </p:nvSpPr>
        <p:spPr bwMode="auto">
          <a:xfrm>
            <a:off x="3178175" y="5734050"/>
            <a:ext cx="2787650" cy="584200"/>
          </a:xfrm>
          <a:prstGeom prst="rect">
            <a:avLst/>
          </a:prstGeom>
          <a:noFill/>
          <a:ln w="9525">
            <a:noFill/>
            <a:miter lim="800000"/>
            <a:headEnd/>
            <a:tailEnd/>
          </a:ln>
        </p:spPr>
        <p:txBody>
          <a:bodyPr>
            <a:spAutoFit/>
          </a:bodyPr>
          <a:lstStyle/>
          <a:p>
            <a:pPr algn="ctr"/>
            <a:r>
              <a:rPr lang="en-US" sz="1600" b="1">
                <a:latin typeface="Calibri" pitchFamily="34" charset="0"/>
              </a:rPr>
              <a:t>I asked my colleagues for advice </a:t>
            </a:r>
            <a:endParaRPr lang="ru-RU" sz="1600" b="1">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4" descr="1.jpg"/>
          <p:cNvPicPr>
            <a:picLocks noChangeAspect="1"/>
          </p:cNvPicPr>
          <p:nvPr/>
        </p:nvPicPr>
        <p:blipFill>
          <a:blip r:embed="rId2"/>
          <a:srcRect/>
          <a:stretch>
            <a:fillRect/>
          </a:stretch>
        </p:blipFill>
        <p:spPr bwMode="auto">
          <a:xfrm>
            <a:off x="0" y="9525"/>
            <a:ext cx="9144000" cy="6838950"/>
          </a:xfrm>
          <a:prstGeom prst="rect">
            <a:avLst/>
          </a:prstGeom>
          <a:noFill/>
          <a:ln w="9525">
            <a:noFill/>
            <a:miter lim="800000"/>
            <a:headEnd/>
            <a:tailEnd/>
          </a:ln>
        </p:spPr>
      </p:pic>
      <p:pic>
        <p:nvPicPr>
          <p:cNvPr id="7171" name="Рисунок 4" descr="IMG_1762-1.jpg"/>
          <p:cNvPicPr>
            <a:picLocks noChangeAspect="1"/>
          </p:cNvPicPr>
          <p:nvPr/>
        </p:nvPicPr>
        <p:blipFill>
          <a:blip r:embed="rId3"/>
          <a:srcRect/>
          <a:stretch>
            <a:fillRect/>
          </a:stretch>
        </p:blipFill>
        <p:spPr bwMode="auto">
          <a:xfrm>
            <a:off x="571500" y="285750"/>
            <a:ext cx="8020050" cy="4205288"/>
          </a:xfrm>
          <a:prstGeom prst="rect">
            <a:avLst/>
          </a:prstGeom>
          <a:noFill/>
          <a:ln w="9525">
            <a:noFill/>
            <a:miter lim="800000"/>
            <a:headEnd/>
            <a:tailEnd/>
          </a:ln>
        </p:spPr>
      </p:pic>
      <p:sp>
        <p:nvSpPr>
          <p:cNvPr id="7172" name="TextBox 10"/>
          <p:cNvSpPr txBox="1">
            <a:spLocks noChangeArrowheads="1"/>
          </p:cNvSpPr>
          <p:nvPr/>
        </p:nvSpPr>
        <p:spPr bwMode="auto">
          <a:xfrm>
            <a:off x="2214563" y="4786313"/>
            <a:ext cx="4751387" cy="1262062"/>
          </a:xfrm>
          <a:prstGeom prst="rect">
            <a:avLst/>
          </a:prstGeom>
          <a:noFill/>
          <a:ln w="9525">
            <a:noFill/>
            <a:miter lim="800000"/>
            <a:headEnd/>
            <a:tailEnd/>
          </a:ln>
        </p:spPr>
        <p:txBody>
          <a:bodyPr>
            <a:spAutoFit/>
          </a:bodyPr>
          <a:lstStyle/>
          <a:p>
            <a:pPr algn="ctr"/>
            <a:r>
              <a:rPr lang="en-US" sz="1600">
                <a:latin typeface="Calibri" pitchFamily="34" charset="0"/>
              </a:rPr>
              <a:t>One of the doctors put SCENAR into my hands saying</a:t>
            </a:r>
          </a:p>
          <a:p>
            <a:pPr algn="ctr"/>
            <a:endParaRPr lang="en-US" sz="2000">
              <a:latin typeface="Calibri" pitchFamily="34" charset="0"/>
            </a:endParaRPr>
          </a:p>
          <a:p>
            <a:pPr algn="ctr"/>
            <a:r>
              <a:rPr lang="en-US" sz="2000" b="1">
                <a:latin typeface="Calibri" pitchFamily="34" charset="0"/>
              </a:rPr>
              <a:t> </a:t>
            </a:r>
            <a:r>
              <a:rPr lang="en-US" sz="2000" b="1">
                <a:solidFill>
                  <a:srgbClr val="0070C0"/>
                </a:solidFill>
                <a:latin typeface="Calibri" pitchFamily="34" charset="0"/>
              </a:rPr>
              <a:t>“Try this technology”</a:t>
            </a:r>
            <a:endParaRPr lang="ru-RU" sz="2000" b="1">
              <a:solidFill>
                <a:srgbClr val="0070C0"/>
              </a:solidFill>
              <a:latin typeface="Calibri" pitchFamily="34" charset="0"/>
            </a:endParaRPr>
          </a:p>
          <a:p>
            <a:pPr algn="ct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descr="1_2.jpg"/>
          <p:cNvPicPr>
            <a:picLocks noChangeAspect="1"/>
          </p:cNvPicPr>
          <p:nvPr/>
        </p:nvPicPr>
        <p:blipFill>
          <a:blip r:embed="rId2"/>
          <a:srcRect/>
          <a:stretch>
            <a:fillRect/>
          </a:stretch>
        </p:blipFill>
        <p:spPr bwMode="auto">
          <a:xfrm>
            <a:off x="0" y="9525"/>
            <a:ext cx="9144000" cy="6838950"/>
          </a:xfrm>
          <a:prstGeom prst="rect">
            <a:avLst/>
          </a:prstGeom>
          <a:noFill/>
          <a:ln w="9525">
            <a:noFill/>
            <a:miter lim="800000"/>
            <a:headEnd/>
            <a:tailEnd/>
          </a:ln>
        </p:spPr>
      </p:pic>
      <p:sp>
        <p:nvSpPr>
          <p:cNvPr id="8195" name="TextBox 10"/>
          <p:cNvSpPr txBox="1">
            <a:spLocks noChangeArrowheads="1"/>
          </p:cNvSpPr>
          <p:nvPr/>
        </p:nvSpPr>
        <p:spPr bwMode="auto">
          <a:xfrm>
            <a:off x="214313" y="1239838"/>
            <a:ext cx="3643312" cy="3538537"/>
          </a:xfrm>
          <a:prstGeom prst="rect">
            <a:avLst/>
          </a:prstGeom>
          <a:noFill/>
          <a:ln w="9525">
            <a:noFill/>
            <a:miter lim="800000"/>
            <a:headEnd/>
            <a:tailEnd/>
          </a:ln>
        </p:spPr>
        <p:txBody>
          <a:bodyPr>
            <a:spAutoFit/>
          </a:bodyPr>
          <a:lstStyle/>
          <a:p>
            <a:r>
              <a:rPr lang="en-US" sz="1600">
                <a:latin typeface="Calibri" pitchFamily="34" charset="0"/>
              </a:rPr>
              <a:t>In a week the first positive changes appeared.</a:t>
            </a:r>
          </a:p>
          <a:p>
            <a:endParaRPr lang="en-US" sz="1600">
              <a:latin typeface="Calibri" pitchFamily="34" charset="0"/>
            </a:endParaRPr>
          </a:p>
          <a:p>
            <a:r>
              <a:rPr lang="en-US" sz="1600">
                <a:latin typeface="Calibri" pitchFamily="34" charset="0"/>
              </a:rPr>
              <a:t> I got very interested in this method and I continued treating her with SCENAR. </a:t>
            </a:r>
          </a:p>
          <a:p>
            <a:endParaRPr lang="en-US" sz="1600">
              <a:latin typeface="Calibri" pitchFamily="34" charset="0"/>
            </a:endParaRPr>
          </a:p>
          <a:p>
            <a:r>
              <a:rPr lang="en-US" sz="1600">
                <a:latin typeface="Calibri" pitchFamily="34" charset="0"/>
              </a:rPr>
              <a:t>In three months I achieved great results: blood sugar stabilized to the normal level, vision improved, innervation and trophic of tissue were restored. </a:t>
            </a:r>
          </a:p>
          <a:p>
            <a:endParaRPr lang="en-US" sz="1600">
              <a:latin typeface="Calibri" pitchFamily="34" charset="0"/>
            </a:endParaRPr>
          </a:p>
          <a:p>
            <a:r>
              <a:rPr lang="en-US" sz="1600">
                <a:latin typeface="Calibri" pitchFamily="34" charset="0"/>
              </a:rPr>
              <a:t>This changed my outlook on  treatment options. For over 16 years I have been preferring SCENAR treatment.</a:t>
            </a:r>
            <a:endParaRPr lang="ru-RU" sz="160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descr="1.jpg"/>
          <p:cNvPicPr>
            <a:picLocks noChangeAspect="1"/>
          </p:cNvPicPr>
          <p:nvPr/>
        </p:nvPicPr>
        <p:blipFill>
          <a:blip r:embed="rId2"/>
          <a:srcRect/>
          <a:stretch>
            <a:fillRect/>
          </a:stretch>
        </p:blipFill>
        <p:spPr bwMode="auto">
          <a:xfrm>
            <a:off x="0" y="0"/>
            <a:ext cx="9144000" cy="6838950"/>
          </a:xfrm>
          <a:prstGeom prst="rect">
            <a:avLst/>
          </a:prstGeom>
          <a:noFill/>
          <a:ln w="9525">
            <a:noFill/>
            <a:miter lim="800000"/>
            <a:headEnd/>
            <a:tailEnd/>
          </a:ln>
        </p:spPr>
      </p:pic>
      <p:pic>
        <p:nvPicPr>
          <p:cNvPr id="9219" name="Рисунок 3" descr="380678-1920x1080.jpg"/>
          <p:cNvPicPr>
            <a:picLocks noChangeAspect="1"/>
          </p:cNvPicPr>
          <p:nvPr/>
        </p:nvPicPr>
        <p:blipFill>
          <a:blip r:embed="rId3"/>
          <a:srcRect t="5556" b="5556"/>
          <a:stretch>
            <a:fillRect/>
          </a:stretch>
        </p:blipFill>
        <p:spPr bwMode="auto">
          <a:xfrm>
            <a:off x="0" y="71438"/>
            <a:ext cx="9144000" cy="4572000"/>
          </a:xfrm>
          <a:prstGeom prst="rect">
            <a:avLst/>
          </a:prstGeom>
          <a:noFill/>
          <a:ln w="9525">
            <a:noFill/>
            <a:miter lim="800000"/>
            <a:headEnd/>
            <a:tailEnd/>
          </a:ln>
        </p:spPr>
      </p:pic>
      <p:sp>
        <p:nvSpPr>
          <p:cNvPr id="5" name="TextBox 4"/>
          <p:cNvSpPr txBox="1"/>
          <p:nvPr/>
        </p:nvSpPr>
        <p:spPr>
          <a:xfrm>
            <a:off x="1035050" y="4857750"/>
            <a:ext cx="7072313" cy="1570038"/>
          </a:xfrm>
          <a:prstGeom prst="rect">
            <a:avLst/>
          </a:prstGeom>
          <a:noFill/>
        </p:spPr>
        <p:txBody>
          <a:bodyPr>
            <a:spAutoFit/>
          </a:bodyPr>
          <a:lstStyle/>
          <a:p>
            <a:pPr algn="ctr">
              <a:defRPr/>
            </a:pPr>
            <a:r>
              <a:rPr lang="en-US" sz="2400" b="1" dirty="0">
                <a:solidFill>
                  <a:srgbClr val="0070C0"/>
                </a:solidFill>
                <a:latin typeface="+mj-lt"/>
              </a:rPr>
              <a:t>«</a:t>
            </a:r>
            <a:r>
              <a:rPr lang="en-US" sz="2400" b="1" dirty="0">
                <a:solidFill>
                  <a:srgbClr val="0070C0"/>
                </a:solidFill>
                <a:latin typeface="Calibri" pitchFamily="34" charset="0"/>
              </a:rPr>
              <a:t>If today I go outside without a SCENAR, </a:t>
            </a:r>
          </a:p>
          <a:p>
            <a:pPr algn="ctr">
              <a:defRPr/>
            </a:pPr>
            <a:r>
              <a:rPr lang="en-US" sz="2400" b="1" dirty="0">
                <a:solidFill>
                  <a:srgbClr val="0070C0"/>
                </a:solidFill>
                <a:latin typeface="Calibri" pitchFamily="34" charset="0"/>
              </a:rPr>
              <a:t>I feel as if I were</a:t>
            </a:r>
          </a:p>
          <a:p>
            <a:pPr algn="ctr">
              <a:defRPr/>
            </a:pPr>
            <a:r>
              <a:rPr lang="en-US" sz="2400" b="1" dirty="0">
                <a:solidFill>
                  <a:srgbClr val="0070C0"/>
                </a:solidFill>
                <a:latin typeface="Calibri" pitchFamily="34" charset="0"/>
              </a:rPr>
              <a:t> James Bond  without his gun</a:t>
            </a:r>
            <a:r>
              <a:rPr lang="en-US" sz="2400" b="1" dirty="0">
                <a:solidFill>
                  <a:srgbClr val="0070C0"/>
                </a:solidFill>
                <a:latin typeface="+mj-lt"/>
              </a:rPr>
              <a:t>»</a:t>
            </a:r>
            <a:r>
              <a:rPr lang="ru-RU" sz="2400" b="1" dirty="0">
                <a:solidFill>
                  <a:srgbClr val="0070C0"/>
                </a:solidFill>
                <a:latin typeface="+mj-lt"/>
              </a:rPr>
              <a:t> </a:t>
            </a:r>
          </a:p>
          <a:p>
            <a:pPr algn="ctr">
              <a:defRPr/>
            </a:pPr>
            <a:endParaRPr lang="ru-RU" sz="2400" b="1" dirty="0">
              <a:solidFill>
                <a:srgbClr val="0070C0"/>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Рисунок 1" descr="приборы.gif"/>
          <p:cNvPicPr>
            <a:picLocks noChangeAspect="1"/>
          </p:cNvPicPr>
          <p:nvPr/>
        </p:nvPicPr>
        <p:blipFill>
          <a:blip r:embed="rId3"/>
          <a:srcRect t="4459" b="4778"/>
          <a:stretch>
            <a:fillRect/>
          </a:stretch>
        </p:blipFill>
        <p:spPr bwMode="auto">
          <a:xfrm>
            <a:off x="409575" y="2786063"/>
            <a:ext cx="8324850" cy="2714625"/>
          </a:xfrm>
          <a:prstGeom prst="rect">
            <a:avLst/>
          </a:prstGeom>
          <a:noFill/>
          <a:ln w="9525">
            <a:noFill/>
            <a:miter lim="800000"/>
            <a:headEnd/>
            <a:tailEnd/>
          </a:ln>
        </p:spPr>
      </p:pic>
      <p:pic>
        <p:nvPicPr>
          <p:cNvPr id="10243" name="Рисунок 2" descr="рамка.gif"/>
          <p:cNvPicPr>
            <a:picLocks noChangeAspect="1"/>
          </p:cNvPicPr>
          <p:nvPr/>
        </p:nvPicPr>
        <p:blipFill>
          <a:blip r:embed="rId4"/>
          <a:srcRect/>
          <a:stretch>
            <a:fillRect/>
          </a:stretch>
        </p:blipFill>
        <p:spPr bwMode="auto">
          <a:xfrm>
            <a:off x="142875" y="71438"/>
            <a:ext cx="8643938" cy="1285875"/>
          </a:xfrm>
          <a:prstGeom prst="rect">
            <a:avLst/>
          </a:prstGeom>
          <a:noFill/>
          <a:ln w="9525">
            <a:noFill/>
            <a:miter lim="800000"/>
            <a:headEnd/>
            <a:tailEnd/>
          </a:ln>
        </p:spPr>
      </p:pic>
      <p:sp>
        <p:nvSpPr>
          <p:cNvPr id="4" name="TextBox 3"/>
          <p:cNvSpPr txBox="1"/>
          <p:nvPr/>
        </p:nvSpPr>
        <p:spPr>
          <a:xfrm>
            <a:off x="500063" y="285750"/>
            <a:ext cx="7929562" cy="800100"/>
          </a:xfrm>
          <a:prstGeom prst="rect">
            <a:avLst/>
          </a:prstGeom>
          <a:noFill/>
        </p:spPr>
        <p:txBody>
          <a:bodyPr>
            <a:spAutoFit/>
          </a:bodyPr>
          <a:lstStyle/>
          <a:p>
            <a:pPr algn="ctr">
              <a:defRPr/>
            </a:pPr>
            <a:r>
              <a:rPr lang="ru-RU" sz="2800" b="1" dirty="0">
                <a:solidFill>
                  <a:srgbClr val="0070C0"/>
                </a:solidFill>
                <a:latin typeface="Calibri" pitchFamily="34" charset="0"/>
              </a:rPr>
              <a:t>SCENAR</a:t>
            </a:r>
            <a:endParaRPr lang="en-US" sz="2800" b="1" dirty="0">
              <a:solidFill>
                <a:srgbClr val="0070C0"/>
              </a:solidFill>
              <a:latin typeface="Calibri" pitchFamily="34" charset="0"/>
            </a:endParaRPr>
          </a:p>
          <a:p>
            <a:pPr algn="ctr">
              <a:defRPr/>
            </a:pPr>
            <a:r>
              <a:rPr lang="ru-RU" i="1" dirty="0" err="1">
                <a:latin typeface="Calibri" pitchFamily="34" charset="0"/>
              </a:rPr>
              <a:t>is</a:t>
            </a:r>
            <a:r>
              <a:rPr lang="ru-RU" i="1" dirty="0">
                <a:latin typeface="Calibri" pitchFamily="34" charset="0"/>
              </a:rPr>
              <a:t> </a:t>
            </a:r>
            <a:r>
              <a:rPr lang="ru-RU" i="1" dirty="0" err="1">
                <a:latin typeface="Calibri" pitchFamily="34" charset="0"/>
              </a:rPr>
              <a:t>the</a:t>
            </a:r>
            <a:r>
              <a:rPr lang="ru-RU" i="1" dirty="0">
                <a:latin typeface="Calibri" pitchFamily="34" charset="0"/>
              </a:rPr>
              <a:t> </a:t>
            </a:r>
            <a:r>
              <a:rPr lang="ru-RU" i="1" dirty="0" err="1">
                <a:latin typeface="Calibri" pitchFamily="34" charset="0"/>
              </a:rPr>
              <a:t>most</a:t>
            </a:r>
            <a:r>
              <a:rPr lang="ru-RU" i="1" dirty="0">
                <a:latin typeface="Calibri" pitchFamily="34" charset="0"/>
              </a:rPr>
              <a:t> </a:t>
            </a:r>
            <a:r>
              <a:rPr lang="ru-RU" i="1" dirty="0" err="1">
                <a:latin typeface="Calibri" pitchFamily="34" charset="0"/>
              </a:rPr>
              <a:t>unique</a:t>
            </a:r>
            <a:r>
              <a:rPr lang="ru-RU" i="1" dirty="0">
                <a:latin typeface="Calibri" pitchFamily="34" charset="0"/>
              </a:rPr>
              <a:t> </a:t>
            </a:r>
            <a:r>
              <a:rPr lang="ru-RU" i="1" dirty="0" err="1">
                <a:latin typeface="Calibri" pitchFamily="34" charset="0"/>
              </a:rPr>
              <a:t>device</a:t>
            </a:r>
            <a:r>
              <a:rPr lang="ru-RU" i="1" dirty="0">
                <a:latin typeface="Calibri" pitchFamily="34" charset="0"/>
              </a:rPr>
              <a:t> </a:t>
            </a:r>
            <a:r>
              <a:rPr lang="ru-RU" i="1" dirty="0" err="1">
                <a:latin typeface="Calibri" pitchFamily="34" charset="0"/>
              </a:rPr>
              <a:t>to</a:t>
            </a:r>
            <a:r>
              <a:rPr lang="ru-RU" i="1" dirty="0">
                <a:latin typeface="Calibri" pitchFamily="34" charset="0"/>
              </a:rPr>
              <a:t> </a:t>
            </a:r>
            <a:r>
              <a:rPr lang="ru-RU" i="1" dirty="0" err="1">
                <a:latin typeface="Calibri" pitchFamily="34" charset="0"/>
              </a:rPr>
              <a:t>appeared</a:t>
            </a:r>
            <a:r>
              <a:rPr lang="ru-RU" i="1" dirty="0">
                <a:latin typeface="Calibri" pitchFamily="34" charset="0"/>
              </a:rPr>
              <a:t> </a:t>
            </a:r>
            <a:r>
              <a:rPr lang="ru-RU" i="1" dirty="0" err="1">
                <a:latin typeface="Calibri" pitchFamily="34" charset="0"/>
              </a:rPr>
              <a:t>on</a:t>
            </a:r>
            <a:r>
              <a:rPr lang="ru-RU" i="1" dirty="0">
                <a:latin typeface="Calibri" pitchFamily="34" charset="0"/>
              </a:rPr>
              <a:t> </a:t>
            </a:r>
            <a:r>
              <a:rPr lang="ru-RU" i="1" dirty="0" err="1">
                <a:latin typeface="Calibri" pitchFamily="34" charset="0"/>
              </a:rPr>
              <a:t>the</a:t>
            </a:r>
            <a:r>
              <a:rPr lang="ru-RU" i="1" dirty="0">
                <a:latin typeface="Calibri" pitchFamily="34" charset="0"/>
              </a:rPr>
              <a:t> </a:t>
            </a:r>
            <a:r>
              <a:rPr lang="ru-RU" i="1" dirty="0" err="1">
                <a:latin typeface="Calibri" pitchFamily="34" charset="0"/>
              </a:rPr>
              <a:t>turn</a:t>
            </a:r>
            <a:r>
              <a:rPr lang="ru-RU" i="1" dirty="0">
                <a:latin typeface="Calibri" pitchFamily="34" charset="0"/>
              </a:rPr>
              <a:t> </a:t>
            </a:r>
            <a:r>
              <a:rPr lang="ru-RU" i="1" dirty="0" err="1">
                <a:latin typeface="Calibri" pitchFamily="34" charset="0"/>
              </a:rPr>
              <a:t>of</a:t>
            </a:r>
            <a:r>
              <a:rPr lang="ru-RU" i="1" dirty="0">
                <a:latin typeface="Calibri" pitchFamily="34" charset="0"/>
              </a:rPr>
              <a:t> </a:t>
            </a:r>
            <a:r>
              <a:rPr lang="ru-RU" i="1" dirty="0" err="1">
                <a:latin typeface="Calibri" pitchFamily="34" charset="0"/>
              </a:rPr>
              <a:t>the</a:t>
            </a:r>
            <a:r>
              <a:rPr lang="ru-RU" i="1" dirty="0">
                <a:latin typeface="Calibri" pitchFamily="34" charset="0"/>
              </a:rPr>
              <a:t> 20</a:t>
            </a:r>
            <a:r>
              <a:rPr lang="ru-RU" i="1" baseline="30000" dirty="0">
                <a:latin typeface="Calibri" pitchFamily="34" charset="0"/>
              </a:rPr>
              <a:t>th</a:t>
            </a:r>
            <a:r>
              <a:rPr lang="ru-RU" i="1" dirty="0">
                <a:latin typeface="Calibri" pitchFamily="34" charset="0"/>
              </a:rPr>
              <a:t> </a:t>
            </a:r>
            <a:r>
              <a:rPr lang="ru-RU" i="1" dirty="0" err="1">
                <a:latin typeface="Calibri" pitchFamily="34" charset="0"/>
              </a:rPr>
              <a:t>and</a:t>
            </a:r>
            <a:r>
              <a:rPr lang="ru-RU" i="1" dirty="0">
                <a:latin typeface="Calibri" pitchFamily="34" charset="0"/>
              </a:rPr>
              <a:t> 21</a:t>
            </a:r>
            <a:r>
              <a:rPr lang="ru-RU" i="1" baseline="30000" dirty="0">
                <a:latin typeface="Calibri" pitchFamily="34" charset="0"/>
              </a:rPr>
              <a:t>st</a:t>
            </a:r>
            <a:r>
              <a:rPr lang="ru-RU" i="1" dirty="0">
                <a:latin typeface="Calibri" pitchFamily="34" charset="0"/>
              </a:rPr>
              <a:t> </a:t>
            </a:r>
            <a:r>
              <a:rPr lang="ru-RU" i="1" dirty="0" err="1">
                <a:latin typeface="Calibri" pitchFamily="34" charset="0"/>
              </a:rPr>
              <a:t>centuries</a:t>
            </a:r>
            <a:endParaRPr lang="ru-RU" i="1" dirty="0">
              <a:latin typeface="+mj-lt"/>
            </a:endParaRPr>
          </a:p>
        </p:txBody>
      </p:sp>
      <p:sp>
        <p:nvSpPr>
          <p:cNvPr id="10245" name="TextBox 4"/>
          <p:cNvSpPr txBox="1">
            <a:spLocks noChangeArrowheads="1"/>
          </p:cNvSpPr>
          <p:nvPr/>
        </p:nvSpPr>
        <p:spPr bwMode="auto">
          <a:xfrm>
            <a:off x="928688" y="1473200"/>
            <a:ext cx="7215187" cy="739775"/>
          </a:xfrm>
          <a:prstGeom prst="rect">
            <a:avLst/>
          </a:prstGeom>
          <a:noFill/>
          <a:ln w="9525">
            <a:noFill/>
            <a:miter lim="800000"/>
            <a:headEnd/>
            <a:tailEnd/>
          </a:ln>
        </p:spPr>
        <p:txBody>
          <a:bodyPr>
            <a:spAutoFit/>
          </a:bodyPr>
          <a:lstStyle/>
          <a:p>
            <a:r>
              <a:rPr lang="ru-RU" sz="1400">
                <a:latin typeface="Calibri" pitchFamily="34" charset="0"/>
              </a:rPr>
              <a:t>It was created by engineers and doctors together. Every change in the </a:t>
            </a:r>
            <a:r>
              <a:rPr lang="en-US" sz="1400">
                <a:latin typeface="Calibri" pitchFamily="34" charset="0"/>
              </a:rPr>
              <a:t>SCENAR</a:t>
            </a:r>
            <a:r>
              <a:rPr lang="ru-RU" sz="1400">
                <a:latin typeface="Calibri" pitchFamily="34" charset="0"/>
              </a:rPr>
              <a:t> signal was tested by doctors in practice; for years its treatment effect was being brought to perfection working on the patients. The uniqueness of this device is related to special approach to treatment.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1728</TotalTime>
  <Words>1266</Words>
  <Application>Microsoft Office PowerPoint</Application>
  <PresentationFormat>Экран (4:3)</PresentationFormat>
  <Paragraphs>132</Paragraphs>
  <Slides>25</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Arial</vt:lpstr>
      <vt:lpstr>Calibri</vt:lpstr>
      <vt:lpstr>Cambria</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Секретарь</cp:lastModifiedBy>
  <cp:revision>191</cp:revision>
  <dcterms:created xsi:type="dcterms:W3CDTF">2014-04-10T12:16:42Z</dcterms:created>
  <dcterms:modified xsi:type="dcterms:W3CDTF">2014-10-29T11:22:18Z</dcterms:modified>
</cp:coreProperties>
</file>